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8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138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55266E-C821-431B-AB50-CD48A35E7708}" type="datetimeFigureOut">
              <a:rPr lang="en-US" smtClean="0"/>
              <a:t>11/24/2015</a:t>
            </a:fld>
            <a:endParaRPr lang="en-US"/>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2CF50D-590C-4DB8-8F31-B9A4A2442880}" type="slidenum">
              <a:rPr lang="en-US" smtClean="0"/>
              <a:t>‹#›</a:t>
            </a:fld>
            <a:endParaRPr lang="en-US"/>
          </a:p>
        </p:txBody>
      </p:sp>
    </p:spTree>
    <p:extLst>
      <p:ext uri="{BB962C8B-B14F-4D97-AF65-F5344CB8AC3E}">
        <p14:creationId xmlns:p14="http://schemas.microsoft.com/office/powerpoint/2010/main" val="270528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Fried &amp; Fried, 1996:7</a:t>
            </a:r>
            <a:endParaRPr lang="en-US" dirty="0"/>
          </a:p>
        </p:txBody>
      </p:sp>
      <p:sp>
        <p:nvSpPr>
          <p:cNvPr id="4" name="Θέση αριθμού διαφάνειας 3"/>
          <p:cNvSpPr>
            <a:spLocks noGrp="1"/>
          </p:cNvSpPr>
          <p:nvPr>
            <p:ph type="sldNum" sz="quarter" idx="10"/>
          </p:nvPr>
        </p:nvSpPr>
        <p:spPr/>
        <p:txBody>
          <a:bodyPr/>
          <a:lstStyle/>
          <a:p>
            <a:fld id="{5A2CF50D-590C-4DB8-8F31-B9A4A2442880}" type="slidenum">
              <a:rPr lang="en-US" smtClean="0"/>
              <a:t>5</a:t>
            </a:fld>
            <a:endParaRPr lang="en-US"/>
          </a:p>
        </p:txBody>
      </p:sp>
    </p:spTree>
    <p:extLst>
      <p:ext uri="{BB962C8B-B14F-4D97-AF65-F5344CB8AC3E}">
        <p14:creationId xmlns:p14="http://schemas.microsoft.com/office/powerpoint/2010/main" val="1264949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Άρθρο 8, Ν. 4322/2015, (Τροποποίηση</a:t>
            </a:r>
            <a:r>
              <a:rPr lang="el-GR" baseline="0" dirty="0" smtClean="0"/>
              <a:t> </a:t>
            </a:r>
            <a:r>
              <a:rPr lang="el-GR" baseline="0" dirty="0" err="1" smtClean="0"/>
              <a:t>άρ</a:t>
            </a:r>
            <a:r>
              <a:rPr lang="el-GR" baseline="0" dirty="0" smtClean="0"/>
              <a:t>. 312)</a:t>
            </a:r>
            <a:endParaRPr lang="en-US" dirty="0"/>
          </a:p>
        </p:txBody>
      </p:sp>
      <p:sp>
        <p:nvSpPr>
          <p:cNvPr id="4" name="Θέση αριθμού διαφάνειας 3"/>
          <p:cNvSpPr>
            <a:spLocks noGrp="1"/>
          </p:cNvSpPr>
          <p:nvPr>
            <p:ph type="sldNum" sz="quarter" idx="10"/>
          </p:nvPr>
        </p:nvSpPr>
        <p:spPr/>
        <p:txBody>
          <a:bodyPr/>
          <a:lstStyle/>
          <a:p>
            <a:fld id="{5A2CF50D-590C-4DB8-8F31-B9A4A2442880}" type="slidenum">
              <a:rPr lang="en-US" smtClean="0"/>
              <a:t>6</a:t>
            </a:fld>
            <a:endParaRPr lang="en-US"/>
          </a:p>
        </p:txBody>
      </p:sp>
    </p:spTree>
    <p:extLst>
      <p:ext uri="{BB962C8B-B14F-4D97-AF65-F5344CB8AC3E}">
        <p14:creationId xmlns:p14="http://schemas.microsoft.com/office/powerpoint/2010/main" val="392863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i="1" dirty="0" err="1" smtClean="0"/>
              <a:t>European</a:t>
            </a:r>
            <a:r>
              <a:rPr lang="el-GR" i="1" dirty="0" smtClean="0"/>
              <a:t> </a:t>
            </a:r>
            <a:r>
              <a:rPr lang="el-GR" i="1" dirty="0" err="1" smtClean="0"/>
              <a:t>Antibullying</a:t>
            </a:r>
            <a:r>
              <a:rPr lang="el-GR" i="1" dirty="0" smtClean="0"/>
              <a:t> </a:t>
            </a:r>
            <a:r>
              <a:rPr lang="el-GR" i="1" dirty="0" err="1" smtClean="0"/>
              <a:t>Campaign</a:t>
            </a:r>
            <a:r>
              <a:rPr lang="el-GR" i="1" dirty="0" smtClean="0"/>
              <a:t> (2012) Ευρωπαϊκή Έρευνα για το φαινόμενο του σχολικού εκφοβισμού: Τελική έκθεση </a:t>
            </a:r>
            <a:r>
              <a:rPr lang="el-GR" i="1" dirty="0" err="1" smtClean="0"/>
              <a:t>Copenhagen</a:t>
            </a:r>
            <a:r>
              <a:rPr lang="el-GR" i="1" dirty="0" smtClean="0"/>
              <a:t>.</a:t>
            </a:r>
            <a:endParaRPr lang="en-US" i="1" dirty="0" smtClean="0"/>
          </a:p>
          <a:p>
            <a:endParaRPr lang="en-US" dirty="0"/>
          </a:p>
        </p:txBody>
      </p:sp>
      <p:sp>
        <p:nvSpPr>
          <p:cNvPr id="4" name="Θέση αριθμού διαφάνειας 3"/>
          <p:cNvSpPr>
            <a:spLocks noGrp="1"/>
          </p:cNvSpPr>
          <p:nvPr>
            <p:ph type="sldNum" sz="quarter" idx="10"/>
          </p:nvPr>
        </p:nvSpPr>
        <p:spPr/>
        <p:txBody>
          <a:bodyPr/>
          <a:lstStyle/>
          <a:p>
            <a:fld id="{5A2CF50D-590C-4DB8-8F31-B9A4A2442880}" type="slidenum">
              <a:rPr lang="en-US" smtClean="0"/>
              <a:t>18</a:t>
            </a:fld>
            <a:endParaRPr lang="en-US"/>
          </a:p>
        </p:txBody>
      </p:sp>
    </p:spTree>
    <p:extLst>
      <p:ext uri="{BB962C8B-B14F-4D97-AF65-F5344CB8AC3E}">
        <p14:creationId xmlns:p14="http://schemas.microsoft.com/office/powerpoint/2010/main" val="2537922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t>Θύτες και θύματα σχολικού εκφοβισμού στην Ελλάδα, σε σύγκριση με τον μέσο όρο των χωρών HBSC/ WHO ανά φύλο και ανά ηλικία (%) (</a:t>
            </a:r>
            <a:r>
              <a:rPr lang="el-GR" sz="1200" dirty="0" err="1" smtClean="0"/>
              <a:t>Κοκκέβη</a:t>
            </a:r>
            <a:r>
              <a:rPr lang="el-GR" sz="1200" dirty="0" smtClean="0"/>
              <a:t> κ.ά., 2012).</a:t>
            </a:r>
            <a:endParaRPr lang="en-US" sz="1200" dirty="0" smtClean="0"/>
          </a:p>
          <a:p>
            <a:endParaRPr lang="en-US" dirty="0"/>
          </a:p>
        </p:txBody>
      </p:sp>
      <p:sp>
        <p:nvSpPr>
          <p:cNvPr id="4" name="Θέση αριθμού διαφάνειας 3"/>
          <p:cNvSpPr>
            <a:spLocks noGrp="1"/>
          </p:cNvSpPr>
          <p:nvPr>
            <p:ph type="sldNum" sz="quarter" idx="10"/>
          </p:nvPr>
        </p:nvSpPr>
        <p:spPr/>
        <p:txBody>
          <a:bodyPr/>
          <a:lstStyle/>
          <a:p>
            <a:fld id="{5A2CF50D-590C-4DB8-8F31-B9A4A2442880}" type="slidenum">
              <a:rPr lang="en-US" smtClean="0"/>
              <a:t>20</a:t>
            </a:fld>
            <a:endParaRPr lang="en-US"/>
          </a:p>
        </p:txBody>
      </p:sp>
    </p:spTree>
    <p:extLst>
      <p:ext uri="{BB962C8B-B14F-4D97-AF65-F5344CB8AC3E}">
        <p14:creationId xmlns:p14="http://schemas.microsoft.com/office/powerpoint/2010/main" val="2247780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Μορφές σχολικού εκφοβισμού, σύμφωνα με τη μαρτυρία του 60,69% των μαθητών που δήλωσαν θύματα. (</a:t>
            </a:r>
            <a:r>
              <a:rPr lang="el-GR" dirty="0" err="1" smtClean="0"/>
              <a:t>European</a:t>
            </a:r>
            <a:r>
              <a:rPr lang="el-GR" dirty="0" smtClean="0"/>
              <a:t> </a:t>
            </a:r>
            <a:r>
              <a:rPr lang="el-GR" dirty="0" err="1" smtClean="0"/>
              <a:t>Antibullying</a:t>
            </a:r>
            <a:r>
              <a:rPr lang="el-GR" dirty="0" smtClean="0"/>
              <a:t> </a:t>
            </a:r>
            <a:r>
              <a:rPr lang="el-GR" dirty="0" err="1" smtClean="0"/>
              <a:t>Campaign</a:t>
            </a:r>
            <a:r>
              <a:rPr lang="el-GR" dirty="0" smtClean="0"/>
              <a:t>, 2012).</a:t>
            </a:r>
            <a:endParaRPr lang="en-US" dirty="0"/>
          </a:p>
        </p:txBody>
      </p:sp>
      <p:sp>
        <p:nvSpPr>
          <p:cNvPr id="4" name="Θέση αριθμού διαφάνειας 3"/>
          <p:cNvSpPr>
            <a:spLocks noGrp="1"/>
          </p:cNvSpPr>
          <p:nvPr>
            <p:ph type="sldNum" sz="quarter" idx="10"/>
          </p:nvPr>
        </p:nvSpPr>
        <p:spPr/>
        <p:txBody>
          <a:bodyPr/>
          <a:lstStyle/>
          <a:p>
            <a:fld id="{5A2CF50D-590C-4DB8-8F31-B9A4A2442880}" type="slidenum">
              <a:rPr lang="en-US" smtClean="0"/>
              <a:t>21</a:t>
            </a:fld>
            <a:endParaRPr lang="en-US"/>
          </a:p>
        </p:txBody>
      </p:sp>
    </p:spTree>
    <p:extLst>
      <p:ext uri="{BB962C8B-B14F-4D97-AF65-F5344CB8AC3E}">
        <p14:creationId xmlns:p14="http://schemas.microsoft.com/office/powerpoint/2010/main" val="1052258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Ορθογώνιο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Ορθογώνιο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Ορθογώνιο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Ορθογώνιο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Ορθογώνιο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Υπότιτλος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p:txBody>
          <a:bodyPr/>
          <a:lstStyle/>
          <a:p>
            <a:fld id="{591EEC13-EE18-4A2A-B0A7-4E7EB7D570B8}" type="datetimeFigureOut">
              <a:rPr lang="en-US" smtClean="0"/>
              <a:t>11/24/2015</a:t>
            </a:fld>
            <a:endParaRPr lang="en-US"/>
          </a:p>
        </p:txBody>
      </p:sp>
      <p:sp>
        <p:nvSpPr>
          <p:cNvPr id="17" name="Θέση υποσέλιδου 16"/>
          <p:cNvSpPr>
            <a:spLocks noGrp="1"/>
          </p:cNvSpPr>
          <p:nvPr>
            <p:ph type="ftr" sz="quarter" idx="11"/>
          </p:nvPr>
        </p:nvSpPr>
        <p:spPr/>
        <p:txBody>
          <a:bodyPr/>
          <a:lstStyle/>
          <a:p>
            <a:endParaRPr lang="en-US"/>
          </a:p>
        </p:txBody>
      </p:sp>
      <p:sp>
        <p:nvSpPr>
          <p:cNvPr id="7" name="Ευθεία γραμμή σύνδεσης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Ορθογώνιο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Έλλειψη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Έλλειψη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Θέση αριθμού διαφάνειας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CCDE042-293B-4949-A3FF-F716E3D903D0}" type="slidenum">
              <a:rPr lang="en-US" smtClean="0"/>
              <a:t>‹#›</a:t>
            </a:fld>
            <a:endParaRPr lang="en-US"/>
          </a:p>
        </p:txBody>
      </p:sp>
      <p:sp>
        <p:nvSpPr>
          <p:cNvPr id="8" name="Τίτλος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Στυλ κύριου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591EEC13-EE18-4A2A-B0A7-4E7EB7D570B8}" type="datetimeFigureOut">
              <a:rPr lang="en-US" smtClean="0"/>
              <a:t>11/24/2015</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ECCDE042-293B-4949-A3FF-F716E3D903D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Ορθογώνιο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Ορθογώνιο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Ορθογώνιο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Ορθογώνιο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Ορθογώνιο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Ορθογώνιο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Ευθεία γραμμή σύνδεσης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Έλλειψη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Έλλειψη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Θέση αριθμού διαφάνειας 5"/>
          <p:cNvSpPr>
            <a:spLocks noGrp="1"/>
          </p:cNvSpPr>
          <p:nvPr>
            <p:ph type="sldNum" sz="quarter" idx="12"/>
          </p:nvPr>
        </p:nvSpPr>
        <p:spPr>
          <a:xfrm>
            <a:off x="6915912" y="3009901"/>
            <a:ext cx="457200" cy="441325"/>
          </a:xfrm>
        </p:spPr>
        <p:txBody>
          <a:bodyPr/>
          <a:lstStyle/>
          <a:p>
            <a:fld id="{ECCDE042-293B-4949-A3FF-F716E3D903D0}" type="slidenum">
              <a:rPr lang="en-US" smtClean="0"/>
              <a:t>‹#›</a:t>
            </a:fld>
            <a:endParaRPr lang="en-US"/>
          </a:p>
        </p:txBody>
      </p:sp>
      <p:sp>
        <p:nvSpPr>
          <p:cNvPr id="3" name="Θέση κατακόρυφου κειμένου 2"/>
          <p:cNvSpPr>
            <a:spLocks noGrp="1"/>
          </p:cNvSpPr>
          <p:nvPr>
            <p:ph type="body" orient="vert" idx="1"/>
          </p:nvPr>
        </p:nvSpPr>
        <p:spPr>
          <a:xfrm>
            <a:off x="304800" y="304800"/>
            <a:ext cx="6553200" cy="5821366"/>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591EEC13-EE18-4A2A-B0A7-4E7EB7D570B8}" type="datetimeFigureOut">
              <a:rPr lang="en-US" smtClean="0"/>
              <a:t>11/24/2015</a:t>
            </a:fld>
            <a:endParaRPr lang="en-US"/>
          </a:p>
        </p:txBody>
      </p:sp>
      <p:sp>
        <p:nvSpPr>
          <p:cNvPr id="5" name="Θέση υποσέλιδου 4"/>
          <p:cNvSpPr>
            <a:spLocks noGrp="1"/>
          </p:cNvSpPr>
          <p:nvPr>
            <p:ph type="ftr" sz="quarter" idx="11"/>
          </p:nvPr>
        </p:nvSpPr>
        <p:spPr/>
        <p:txBody>
          <a:bodyPr/>
          <a:lstStyle/>
          <a:p>
            <a:endParaRPr lang="en-US"/>
          </a:p>
        </p:txBody>
      </p:sp>
      <p:sp>
        <p:nvSpPr>
          <p:cNvPr id="2" name="Κατακόρυφος τίτλος 1"/>
          <p:cNvSpPr>
            <a:spLocks noGrp="1"/>
          </p:cNvSpPr>
          <p:nvPr>
            <p:ph type="title" orient="vert"/>
          </p:nvPr>
        </p:nvSpPr>
        <p:spPr>
          <a:xfrm>
            <a:off x="7391400" y="304801"/>
            <a:ext cx="1447800" cy="5851525"/>
          </a:xfrm>
        </p:spPr>
        <p:txBody>
          <a:bodyPr vert="eaVert"/>
          <a:lstStyle/>
          <a:p>
            <a:r>
              <a:rPr kumimoji="0" lang="el-GR" smtClean="0"/>
              <a:t>Στυλ κύριου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Ref idx="1001">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chemeClr val="accent3">
                    <a:shade val="75000"/>
                  </a:schemeClr>
                </a:solidFill>
              </a:defRPr>
            </a:lvl1pPr>
          </a:lstStyle>
          <a:p>
            <a:r>
              <a:rPr kumimoji="0" lang="el-GR" smtClean="0"/>
              <a:t>Στυλ κύριου τίτλου</a:t>
            </a:r>
            <a:endParaRPr kumimoji="0" lang="en-US"/>
          </a:p>
        </p:txBody>
      </p:sp>
      <p:sp>
        <p:nvSpPr>
          <p:cNvPr id="4" name="Θέση ημερομηνίας 3"/>
          <p:cNvSpPr>
            <a:spLocks noGrp="1"/>
          </p:cNvSpPr>
          <p:nvPr>
            <p:ph type="dt" sz="half" idx="10"/>
          </p:nvPr>
        </p:nvSpPr>
        <p:spPr/>
        <p:txBody>
          <a:bodyPr/>
          <a:lstStyle/>
          <a:p>
            <a:fld id="{591EEC13-EE18-4A2A-B0A7-4E7EB7D570B8}" type="datetimeFigureOut">
              <a:rPr lang="en-US" smtClean="0"/>
              <a:t>11/24/2015</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a:xfrm>
            <a:off x="4361688" y="1026372"/>
            <a:ext cx="457200" cy="441325"/>
          </a:xfrm>
        </p:spPr>
        <p:txBody>
          <a:bodyPr/>
          <a:lstStyle/>
          <a:p>
            <a:fld id="{ECCDE042-293B-4949-A3FF-F716E3D903D0}" type="slidenum">
              <a:rPr lang="en-US" smtClean="0"/>
              <a:t>‹#›</a:t>
            </a:fld>
            <a:endParaRPr lang="en-US"/>
          </a:p>
        </p:txBody>
      </p:sp>
      <p:sp>
        <p:nvSpPr>
          <p:cNvPr id="8" name="Θέση περιεχομένου 7"/>
          <p:cNvSpPr>
            <a:spLocks noGrp="1"/>
          </p:cNvSpPr>
          <p:nvPr>
            <p:ph sz="quarter" idx="1"/>
          </p:nvPr>
        </p:nvSpPr>
        <p:spPr>
          <a:xfrm>
            <a:off x="301752" y="1527048"/>
            <a:ext cx="850392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Ορθογώνιο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Ορθογώνιο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Ορθογώνιο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Ορθογώνιο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Ορθογώνιο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Ορθογώνιο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Θέση κειμένου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13" name="Ορθογώνιο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Ορθογώνιο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Θέση υποσέλιδου 4"/>
          <p:cNvSpPr>
            <a:spLocks noGrp="1"/>
          </p:cNvSpPr>
          <p:nvPr>
            <p:ph type="ftr" sz="quarter" idx="11"/>
          </p:nvPr>
        </p:nvSpPr>
        <p:spPr/>
        <p:txBody>
          <a:bodyPr/>
          <a:lstStyle/>
          <a:p>
            <a:endParaRPr lang="en-US"/>
          </a:p>
        </p:txBody>
      </p:sp>
      <p:sp>
        <p:nvSpPr>
          <p:cNvPr id="4" name="Θέση ημερομηνίας 3"/>
          <p:cNvSpPr>
            <a:spLocks noGrp="1"/>
          </p:cNvSpPr>
          <p:nvPr>
            <p:ph type="dt" sz="half" idx="10"/>
          </p:nvPr>
        </p:nvSpPr>
        <p:spPr/>
        <p:txBody>
          <a:bodyPr/>
          <a:lstStyle/>
          <a:p>
            <a:fld id="{591EEC13-EE18-4A2A-B0A7-4E7EB7D570B8}" type="datetimeFigureOut">
              <a:rPr lang="en-US" smtClean="0"/>
              <a:t>11/24/2015</a:t>
            </a:fld>
            <a:endParaRPr lang="en-US"/>
          </a:p>
        </p:txBody>
      </p:sp>
      <p:sp>
        <p:nvSpPr>
          <p:cNvPr id="8" name="Ευθεία γραμμή σύνδεσης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Έλλειψη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Έλλειψη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Θέση αριθμού διαφάνειας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CCDE042-293B-4949-A3FF-F716E3D903D0}" type="slidenum">
              <a:rPr lang="en-US" smtClean="0"/>
              <a:t>‹#›</a:t>
            </a:fld>
            <a:endParaRPr lang="en-US"/>
          </a:p>
        </p:txBody>
      </p:sp>
      <p:sp>
        <p:nvSpPr>
          <p:cNvPr id="2" name="Τίτλος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Στυλ κύριου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301752" y="228600"/>
            <a:ext cx="8534400" cy="758952"/>
          </a:xfrm>
        </p:spPr>
        <p:txBody>
          <a:bodyPr/>
          <a:lstStyle/>
          <a:p>
            <a:r>
              <a:rPr kumimoji="0" lang="el-GR" smtClean="0"/>
              <a:t>Στυλ κύριου τίτλου</a:t>
            </a:r>
            <a:endParaRPr kumimoji="0" lang="en-US"/>
          </a:p>
        </p:txBody>
      </p:sp>
      <p:sp>
        <p:nvSpPr>
          <p:cNvPr id="5" name="Θέση ημερομηνίας 4"/>
          <p:cNvSpPr>
            <a:spLocks noGrp="1"/>
          </p:cNvSpPr>
          <p:nvPr>
            <p:ph type="dt" sz="half" idx="10"/>
          </p:nvPr>
        </p:nvSpPr>
        <p:spPr>
          <a:xfrm>
            <a:off x="5791200" y="6409944"/>
            <a:ext cx="3044952" cy="365760"/>
          </a:xfrm>
        </p:spPr>
        <p:txBody>
          <a:bodyPr/>
          <a:lstStyle/>
          <a:p>
            <a:fld id="{591EEC13-EE18-4A2A-B0A7-4E7EB7D570B8}" type="datetimeFigureOut">
              <a:rPr lang="en-US" smtClean="0"/>
              <a:t>11/24/2015</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ECCDE042-293B-4949-A3FF-F716E3D903D0}" type="slidenum">
              <a:rPr lang="en-US" smtClean="0"/>
              <a:t>‹#›</a:t>
            </a:fld>
            <a:endParaRPr lang="en-US"/>
          </a:p>
        </p:txBody>
      </p:sp>
      <p:sp>
        <p:nvSpPr>
          <p:cNvPr id="8" name="Ευθεία γραμμή σύνδεσης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Θέση περιεχομένου 9"/>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Θέση περιεχομένου 11"/>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Ευθεία γραμμή σύνδεσης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Ορθογώνιο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Ορθογώνιο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Ορθογώνιο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Ορθογώνιο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Ορθογώνιο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Ορθογώνιο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Θέση κειμένου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7" name="Θέση ημερομηνίας 6"/>
          <p:cNvSpPr>
            <a:spLocks noGrp="1"/>
          </p:cNvSpPr>
          <p:nvPr>
            <p:ph type="dt" sz="half" idx="10"/>
          </p:nvPr>
        </p:nvSpPr>
        <p:spPr/>
        <p:txBody>
          <a:bodyPr/>
          <a:lstStyle/>
          <a:p>
            <a:fld id="{591EEC13-EE18-4A2A-B0A7-4E7EB7D570B8}" type="datetimeFigureOut">
              <a:rPr lang="en-US" smtClean="0"/>
              <a:t>11/24/2015</a:t>
            </a:fld>
            <a:endParaRPr lang="en-US"/>
          </a:p>
        </p:txBody>
      </p:sp>
      <p:sp>
        <p:nvSpPr>
          <p:cNvPr id="8" name="Θέση υποσέλιδου 7"/>
          <p:cNvSpPr>
            <a:spLocks noGrp="1"/>
          </p:cNvSpPr>
          <p:nvPr>
            <p:ph type="ftr" sz="quarter" idx="11"/>
          </p:nvPr>
        </p:nvSpPr>
        <p:spPr>
          <a:xfrm>
            <a:off x="304800" y="6409944"/>
            <a:ext cx="3581400" cy="365760"/>
          </a:xfrm>
        </p:spPr>
        <p:txBody>
          <a:bodyPr/>
          <a:lstStyle/>
          <a:p>
            <a:endParaRPr lang="en-US"/>
          </a:p>
        </p:txBody>
      </p:sp>
      <p:sp>
        <p:nvSpPr>
          <p:cNvPr id="15" name="Ευθεία γραμμή σύνδεσης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Ορθογώνιο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Θέση περιεχομένου 23"/>
          <p:cNvSpPr>
            <a:spLocks noGrp="1"/>
          </p:cNvSpPr>
          <p:nvPr>
            <p:ph sz="quarter" idx="2"/>
          </p:nvPr>
        </p:nvSpPr>
        <p:spPr>
          <a:xfrm>
            <a:off x="301752" y="2471383"/>
            <a:ext cx="4041648" cy="3818404"/>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Θέση περιεχομένου 25"/>
          <p:cNvSpPr>
            <a:spLocks noGrp="1"/>
          </p:cNvSpPr>
          <p:nvPr>
            <p:ph sz="quarter" idx="4"/>
          </p:nvPr>
        </p:nvSpPr>
        <p:spPr>
          <a:xfrm>
            <a:off x="4800600" y="2471383"/>
            <a:ext cx="4038600" cy="382219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Έλλειψη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Έλλειψη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Θέση αριθμού διαφάνειας 8"/>
          <p:cNvSpPr>
            <a:spLocks noGrp="1"/>
          </p:cNvSpPr>
          <p:nvPr>
            <p:ph type="sldNum" sz="quarter" idx="12"/>
          </p:nvPr>
        </p:nvSpPr>
        <p:spPr>
          <a:xfrm>
            <a:off x="4343400" y="1042416"/>
            <a:ext cx="457200" cy="441325"/>
          </a:xfrm>
        </p:spPr>
        <p:txBody>
          <a:bodyPr/>
          <a:lstStyle>
            <a:lvl1pPr algn="ctr">
              <a:defRPr/>
            </a:lvl1pPr>
          </a:lstStyle>
          <a:p>
            <a:fld id="{ECCDE042-293B-4949-A3FF-F716E3D903D0}" type="slidenum">
              <a:rPr lang="en-US" smtClean="0"/>
              <a:t>‹#›</a:t>
            </a:fld>
            <a:endParaRPr lang="en-US"/>
          </a:p>
        </p:txBody>
      </p:sp>
      <p:sp>
        <p:nvSpPr>
          <p:cNvPr id="23" name="Τίτλος 22"/>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p>
            <a:fld id="{591EEC13-EE18-4A2A-B0A7-4E7EB7D570B8}" type="datetimeFigureOut">
              <a:rPr lang="en-US" smtClean="0"/>
              <a:t>11/24/2015</a:t>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a:xfrm>
            <a:off x="4343400" y="1036020"/>
            <a:ext cx="457200" cy="441325"/>
          </a:xfrm>
        </p:spPr>
        <p:txBody>
          <a:bodyPr/>
          <a:lstStyle/>
          <a:p>
            <a:fld id="{ECCDE042-293B-4949-A3FF-F716E3D903D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Ορθογώνιο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Ορθογώνιο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Ορθογώνιο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Ορθογώνιο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Ορθογώνιο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Ορθογώνιο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Θέση ημερομηνίας 1"/>
          <p:cNvSpPr>
            <a:spLocks noGrp="1"/>
          </p:cNvSpPr>
          <p:nvPr>
            <p:ph type="dt" sz="half" idx="10"/>
          </p:nvPr>
        </p:nvSpPr>
        <p:spPr/>
        <p:txBody>
          <a:bodyPr/>
          <a:lstStyle/>
          <a:p>
            <a:fld id="{591EEC13-EE18-4A2A-B0A7-4E7EB7D570B8}" type="datetimeFigureOut">
              <a:rPr lang="en-US" smtClean="0"/>
              <a:t>11/24/2015</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CCDE042-293B-4949-A3FF-F716E3D903D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Ορθογώνιο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Ορθογώνιο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Ορθογώνιο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Ορθογώνιο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Ορθογώνιο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Ορθογώνιο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8" name="Ορθογώνιο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Ευθεία γραμμή σύνδεσης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Θέση περιεχομένου 19"/>
          <p:cNvSpPr>
            <a:spLocks noGrp="1"/>
          </p:cNvSpPr>
          <p:nvPr>
            <p:ph sz="quarter" idx="1"/>
          </p:nvPr>
        </p:nvSpPr>
        <p:spPr>
          <a:xfrm>
            <a:off x="3124200" y="685800"/>
            <a:ext cx="5638800" cy="54102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Έλλειψη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Έλλειψη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Θέση αριθμού διαφάνειας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CCDE042-293B-4949-A3FF-F716E3D903D0}" type="slidenum">
              <a:rPr lang="en-US" smtClean="0"/>
              <a:t>‹#›</a:t>
            </a:fld>
            <a:endParaRPr lang="en-US"/>
          </a:p>
        </p:txBody>
      </p:sp>
      <p:sp>
        <p:nvSpPr>
          <p:cNvPr id="21" name="Ορθογώνιο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Θέση ημερομηνίας 4"/>
          <p:cNvSpPr>
            <a:spLocks noGrp="1"/>
          </p:cNvSpPr>
          <p:nvPr>
            <p:ph type="dt" sz="half" idx="10"/>
          </p:nvPr>
        </p:nvSpPr>
        <p:spPr/>
        <p:txBody>
          <a:bodyPr/>
          <a:lstStyle/>
          <a:p>
            <a:fld id="{591EEC13-EE18-4A2A-B0A7-4E7EB7D570B8}" type="datetimeFigureOut">
              <a:rPr lang="en-US" smtClean="0"/>
              <a:t>11/24/2015</a:t>
            </a:fld>
            <a:endParaRPr lang="en-US"/>
          </a:p>
        </p:txBody>
      </p:sp>
      <p:sp>
        <p:nvSpPr>
          <p:cNvPr id="6" name="Θέση υποσέλιδου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Ευθεία γραμμή σύνδεσης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Ορθογώνιο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Ορθογώνιο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Ορθογώνιο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Ορθογώνιο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Ορθογώνιο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Ορθογώνιο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Ορθογώνιο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Έλλειψη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Έλλειψη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Θέση αριθμού διαφάνειας 6"/>
          <p:cNvSpPr>
            <a:spLocks noGrp="1"/>
          </p:cNvSpPr>
          <p:nvPr>
            <p:ph type="sldNum" sz="quarter" idx="12"/>
          </p:nvPr>
        </p:nvSpPr>
        <p:spPr>
          <a:xfrm>
            <a:off x="1371600" y="312738"/>
            <a:ext cx="457200" cy="441325"/>
          </a:xfrm>
        </p:spPr>
        <p:txBody>
          <a:bodyPr/>
          <a:lstStyle/>
          <a:p>
            <a:fld id="{ECCDE042-293B-4949-A3FF-F716E3D903D0}" type="slidenum">
              <a:rPr lang="en-US" smtClean="0"/>
              <a:t>‹#›</a:t>
            </a:fld>
            <a:endParaRPr lang="en-US"/>
          </a:p>
        </p:txBody>
      </p:sp>
      <p:sp>
        <p:nvSpPr>
          <p:cNvPr id="2" name="Τίτλος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3000375" y="609600"/>
            <a:ext cx="5867400" cy="4267200"/>
          </a:xfrm>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22" name="Ορθογώνιο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Θέση ημερομηνίας 4"/>
          <p:cNvSpPr>
            <a:spLocks noGrp="1"/>
          </p:cNvSpPr>
          <p:nvPr>
            <p:ph type="dt" sz="half" idx="10"/>
          </p:nvPr>
        </p:nvSpPr>
        <p:spPr>
          <a:xfrm>
            <a:off x="5788152" y="6404984"/>
            <a:ext cx="3044952" cy="365760"/>
          </a:xfrm>
        </p:spPr>
        <p:txBody>
          <a:bodyPr/>
          <a:lstStyle/>
          <a:p>
            <a:fld id="{591EEC13-EE18-4A2A-B0A7-4E7EB7D570B8}" type="datetimeFigureOut">
              <a:rPr lang="en-US" smtClean="0"/>
              <a:t>11/24/2015</a:t>
            </a:fld>
            <a:endParaRPr lang="en-US"/>
          </a:p>
        </p:txBody>
      </p:sp>
      <p:sp>
        <p:nvSpPr>
          <p:cNvPr id="6" name="Θέση υποσέλιδου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Ορθογώνιο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Ορθογώνιο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Ορθογώνιο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Ορθογώνιο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Ορθογώνιο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Θέση ημερομηνίας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91EEC13-EE18-4A2A-B0A7-4E7EB7D570B8}" type="datetimeFigureOut">
              <a:rPr lang="en-US" smtClean="0"/>
              <a:t>11/24/2015</a:t>
            </a:fld>
            <a:endParaRPr lang="en-US"/>
          </a:p>
        </p:txBody>
      </p:sp>
      <p:sp>
        <p:nvSpPr>
          <p:cNvPr id="3" name="Θέση υποσέλιδου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Ορθογώνιο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Ευθεία γραμμή σύνδεσης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Έλλειψη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Έλλειψη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Θέση αριθμού διαφάνειας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CCDE042-293B-4949-A3FF-F716E3D903D0}" type="slidenum">
              <a:rPr lang="en-US" smtClean="0"/>
              <a:t>‹#›</a:t>
            </a:fld>
            <a:endParaRPr lang="en-US"/>
          </a:p>
        </p:txBody>
      </p:sp>
      <p:sp>
        <p:nvSpPr>
          <p:cNvPr id="22" name="Θέση τίτλου 21"/>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52400"/>
            <a:ext cx="88011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5611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ΠΑΙΔΙΚΗ ΕΠΙΘΕΤΙΚΟΤΗΤΑ</a:t>
            </a:r>
            <a:endParaRPr lang="en-US" b="1" dirty="0"/>
          </a:p>
        </p:txBody>
      </p:sp>
      <p:sp>
        <p:nvSpPr>
          <p:cNvPr id="3" name="Θέση περιεχομένου 2"/>
          <p:cNvSpPr>
            <a:spLocks noGrp="1"/>
          </p:cNvSpPr>
          <p:nvPr>
            <p:ph sz="quarter" idx="1"/>
          </p:nvPr>
        </p:nvSpPr>
        <p:spPr/>
        <p:txBody>
          <a:bodyPr/>
          <a:lstStyle/>
          <a:p>
            <a:pPr marL="0" indent="0" algn="ctr">
              <a:buNone/>
            </a:pPr>
            <a:endParaRPr lang="el-GR" dirty="0" smtClean="0"/>
          </a:p>
          <a:p>
            <a:pPr marL="0" indent="0" algn="ctr">
              <a:buNone/>
            </a:pPr>
            <a:r>
              <a:rPr lang="el-GR" dirty="0" smtClean="0"/>
              <a:t>ΠΑΡΑΓΟΝΤΕΣ ΕΠΙΔΡΑΣΗΣ</a:t>
            </a:r>
          </a:p>
          <a:p>
            <a:pPr marL="0" indent="0" algn="ctr">
              <a:buNone/>
            </a:pPr>
            <a:endParaRPr lang="el-GR" dirty="0"/>
          </a:p>
          <a:p>
            <a:pPr marL="0" indent="0" algn="ctr">
              <a:buNone/>
            </a:pPr>
            <a:endParaRPr lang="el-GR" dirty="0" smtClean="0"/>
          </a:p>
          <a:p>
            <a:pPr marL="0" indent="0" algn="ctr">
              <a:buNone/>
            </a:pPr>
            <a:endParaRPr lang="el-GR" dirty="0"/>
          </a:p>
          <a:p>
            <a:pPr marL="0" indent="0">
              <a:buNone/>
            </a:pPr>
            <a:r>
              <a:rPr lang="el-GR" dirty="0" smtClean="0"/>
              <a:t>Οικογένεια                       Σχολείο                     Κοινωνικό</a:t>
            </a:r>
          </a:p>
          <a:p>
            <a:pPr marL="0" indent="0">
              <a:buNone/>
            </a:pPr>
            <a:r>
              <a:rPr lang="el-GR" dirty="0"/>
              <a:t> </a:t>
            </a:r>
            <a:r>
              <a:rPr lang="el-GR" dirty="0" smtClean="0"/>
              <a:t>                                                                             Περιβάλλον</a:t>
            </a:r>
            <a:endParaRPr lang="en-US" dirty="0"/>
          </a:p>
        </p:txBody>
      </p:sp>
      <p:cxnSp>
        <p:nvCxnSpPr>
          <p:cNvPr id="5" name="Ευθύγραμμο βέλος σύνδεσης 4"/>
          <p:cNvCxnSpPr/>
          <p:nvPr/>
        </p:nvCxnSpPr>
        <p:spPr>
          <a:xfrm flipH="1">
            <a:off x="1475509" y="2507673"/>
            <a:ext cx="3124200" cy="1447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4572000" y="2514600"/>
            <a:ext cx="27709" cy="1447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4572000" y="2514600"/>
            <a:ext cx="3276600" cy="1447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182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Η ΟΙΚΟΓΕΝΕΙΑ</a:t>
            </a:r>
            <a:endParaRPr lang="en-US" b="1" dirty="0"/>
          </a:p>
        </p:txBody>
      </p:sp>
      <p:sp>
        <p:nvSpPr>
          <p:cNvPr id="3" name="Θέση περιεχομένου 2"/>
          <p:cNvSpPr>
            <a:spLocks noGrp="1"/>
          </p:cNvSpPr>
          <p:nvPr>
            <p:ph sz="quarter" idx="1"/>
          </p:nvPr>
        </p:nvSpPr>
        <p:spPr/>
        <p:txBody>
          <a:bodyPr/>
          <a:lstStyle/>
          <a:p>
            <a:r>
              <a:rPr lang="el-GR" dirty="0" smtClean="0"/>
              <a:t>Τα Πρώτα «Πρόσωπα Κύρους» </a:t>
            </a:r>
          </a:p>
          <a:p>
            <a:r>
              <a:rPr lang="el-GR" dirty="0" smtClean="0"/>
              <a:t>Πρότυπα Συμπεριφοράς</a:t>
            </a:r>
          </a:p>
          <a:p>
            <a:r>
              <a:rPr lang="el-GR" dirty="0" smtClean="0"/>
              <a:t>Τιμωρίες &amp; Ανταμοιβές</a:t>
            </a:r>
            <a:endParaRPr lang="el-GR" dirty="0"/>
          </a:p>
          <a:p>
            <a:r>
              <a:rPr lang="el-GR" dirty="0" smtClean="0"/>
              <a:t>Κριτική, Κακοποίηση, Ελαστικότητα Κανόνων</a:t>
            </a:r>
          </a:p>
          <a:p>
            <a:r>
              <a:rPr lang="el-GR" dirty="0" smtClean="0"/>
              <a:t>Έλλειψη Επιτήρησης, Κακοποίηση, </a:t>
            </a:r>
            <a:r>
              <a:rPr lang="el-GR" dirty="0" err="1" smtClean="0"/>
              <a:t>Ενδο</a:t>
            </a:r>
            <a:r>
              <a:rPr lang="el-GR" dirty="0" smtClean="0"/>
              <a:t>/</a:t>
            </a:r>
            <a:r>
              <a:rPr lang="el-GR" dirty="0" err="1" smtClean="0"/>
              <a:t>κή</a:t>
            </a:r>
            <a:r>
              <a:rPr lang="el-GR" dirty="0" smtClean="0"/>
              <a:t> Βία </a:t>
            </a:r>
          </a:p>
          <a:p>
            <a:r>
              <a:rPr lang="el-GR" dirty="0" smtClean="0"/>
              <a:t>Αντικοινωνικές Στάσεις</a:t>
            </a:r>
          </a:p>
          <a:p>
            <a:r>
              <a:rPr lang="el-GR" dirty="0" smtClean="0"/>
              <a:t>Υπερπροστατευτική Μητέρα</a:t>
            </a:r>
          </a:p>
          <a:p>
            <a:r>
              <a:rPr lang="el-GR" dirty="0" smtClean="0"/>
              <a:t>Κοινωνική &amp; Οικονομική Κατάσταση</a:t>
            </a:r>
          </a:p>
          <a:p>
            <a:r>
              <a:rPr lang="el-GR" dirty="0" smtClean="0"/>
              <a:t>Προσδοκίες Γονέων</a:t>
            </a:r>
          </a:p>
          <a:p>
            <a:pPr marL="0" indent="0">
              <a:buNone/>
            </a:pPr>
            <a:endParaRPr lang="en-US" dirty="0"/>
          </a:p>
        </p:txBody>
      </p:sp>
    </p:spTree>
    <p:extLst>
      <p:ext uri="{BB962C8B-B14F-4D97-AF65-F5344CB8AC3E}">
        <p14:creationId xmlns:p14="http://schemas.microsoft.com/office/powerpoint/2010/main" val="1069759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1752" y="228600"/>
            <a:ext cx="8534400" cy="914400"/>
          </a:xfrm>
        </p:spPr>
        <p:txBody>
          <a:bodyPr>
            <a:noAutofit/>
          </a:bodyPr>
          <a:lstStyle/>
          <a:p>
            <a:r>
              <a:rPr lang="el-GR" sz="3200" b="1" dirty="0" smtClean="0"/>
              <a:t>ΣΧΕΣΕΙΣ ΜΕΤΑΞΥ ΓΟΝΙΩΝ &amp; ΠΑΙΔΙΩΝ (1)</a:t>
            </a:r>
            <a:endParaRPr lang="en-US" sz="3200" b="1" dirty="0"/>
          </a:p>
        </p:txBody>
      </p:sp>
      <p:sp>
        <p:nvSpPr>
          <p:cNvPr id="3" name="Θέση περιεχομένου 2"/>
          <p:cNvSpPr>
            <a:spLocks noGrp="1"/>
          </p:cNvSpPr>
          <p:nvPr>
            <p:ph sz="quarter" idx="1"/>
          </p:nvPr>
        </p:nvSpPr>
        <p:spPr>
          <a:xfrm>
            <a:off x="301752" y="1371600"/>
            <a:ext cx="8503920" cy="5410200"/>
          </a:xfrm>
        </p:spPr>
        <p:txBody>
          <a:bodyPr>
            <a:noAutofit/>
          </a:bodyPr>
          <a:lstStyle/>
          <a:p>
            <a:r>
              <a:rPr lang="el-GR" sz="2600" dirty="0"/>
              <a:t>Αυταρχισμός, επιβολή αυστηρών τιμωριών</a:t>
            </a:r>
          </a:p>
          <a:p>
            <a:r>
              <a:rPr lang="el-GR" sz="2600" dirty="0" smtClean="0"/>
              <a:t>Χρήση </a:t>
            </a:r>
            <a:r>
              <a:rPr lang="el-GR" sz="2600" dirty="0"/>
              <a:t>βίας για την επίλυση προβλημάτων</a:t>
            </a:r>
          </a:p>
          <a:p>
            <a:r>
              <a:rPr lang="el-GR" sz="2600" dirty="0" smtClean="0"/>
              <a:t>Χαμηλές </a:t>
            </a:r>
            <a:r>
              <a:rPr lang="el-GR" sz="2600" dirty="0"/>
              <a:t>προσδοκίες για το μέλλον του παιδιού και απόρριψη</a:t>
            </a:r>
          </a:p>
          <a:p>
            <a:r>
              <a:rPr lang="el-GR" sz="2600" dirty="0" smtClean="0"/>
              <a:t> </a:t>
            </a:r>
            <a:r>
              <a:rPr lang="el-GR" sz="2600" dirty="0"/>
              <a:t>Ανεκτικότητα των γονέων στη βίαιη συμπεριφορά των παιδιών</a:t>
            </a:r>
          </a:p>
          <a:p>
            <a:r>
              <a:rPr lang="el-GR" sz="2600" dirty="0" smtClean="0"/>
              <a:t> </a:t>
            </a:r>
            <a:r>
              <a:rPr lang="el-GR" sz="2600" dirty="0"/>
              <a:t>Επίρριψη άδικων ευθυνών</a:t>
            </a:r>
          </a:p>
          <a:p>
            <a:r>
              <a:rPr lang="el-GR" sz="2600" dirty="0" smtClean="0"/>
              <a:t> </a:t>
            </a:r>
            <a:r>
              <a:rPr lang="el-GR" sz="2600" dirty="0"/>
              <a:t>Έλλειψη θέσπισης ορίων για τα παιδιά</a:t>
            </a:r>
          </a:p>
          <a:p>
            <a:r>
              <a:rPr lang="el-GR" sz="2600" dirty="0" smtClean="0"/>
              <a:t> </a:t>
            </a:r>
            <a:r>
              <a:rPr lang="el-GR" sz="2600" dirty="0"/>
              <a:t>Έλλειψη χρόνου, αλλά και διάθεσης για ουσιαστική επικοινωνία και συμμετοχή στα προβλήματα των παιδιών</a:t>
            </a:r>
          </a:p>
          <a:p>
            <a:pPr marL="0" indent="0">
              <a:buNone/>
            </a:pPr>
            <a:r>
              <a:rPr lang="el-GR" sz="1700" dirty="0" smtClean="0"/>
              <a:t> </a:t>
            </a:r>
            <a:endParaRPr lang="en-US" sz="1700" dirty="0"/>
          </a:p>
        </p:txBody>
      </p:sp>
    </p:spTree>
    <p:extLst>
      <p:ext uri="{BB962C8B-B14F-4D97-AF65-F5344CB8AC3E}">
        <p14:creationId xmlns:p14="http://schemas.microsoft.com/office/powerpoint/2010/main" val="3340984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1752" y="228600"/>
            <a:ext cx="8534400" cy="914400"/>
          </a:xfrm>
        </p:spPr>
        <p:txBody>
          <a:bodyPr>
            <a:noAutofit/>
          </a:bodyPr>
          <a:lstStyle/>
          <a:p>
            <a:r>
              <a:rPr lang="el-GR" sz="3200" b="1" dirty="0">
                <a:solidFill>
                  <a:srgbClr val="A04DA3">
                    <a:shade val="75000"/>
                  </a:srgbClr>
                </a:solidFill>
              </a:rPr>
              <a:t>ΣΧΕΣΕΙΣ ΜΕΤΑΞΥ ΓΟΝΙΩΝ &amp; ΠΑΙΔΙΩΝ </a:t>
            </a:r>
            <a:r>
              <a:rPr lang="el-GR" sz="3200" b="1" dirty="0" smtClean="0">
                <a:solidFill>
                  <a:srgbClr val="A04DA3">
                    <a:shade val="75000"/>
                  </a:srgbClr>
                </a:solidFill>
              </a:rPr>
              <a:t>(2)</a:t>
            </a:r>
            <a:endParaRPr lang="en-US" sz="3200" dirty="0"/>
          </a:p>
        </p:txBody>
      </p:sp>
      <p:sp>
        <p:nvSpPr>
          <p:cNvPr id="3" name="Θέση περιεχομένου 2"/>
          <p:cNvSpPr>
            <a:spLocks noGrp="1"/>
          </p:cNvSpPr>
          <p:nvPr>
            <p:ph sz="quarter" idx="1"/>
          </p:nvPr>
        </p:nvSpPr>
        <p:spPr>
          <a:xfrm>
            <a:off x="301752" y="1527048"/>
            <a:ext cx="8503920" cy="4797552"/>
          </a:xfrm>
        </p:spPr>
        <p:txBody>
          <a:bodyPr>
            <a:normAutofit/>
          </a:bodyPr>
          <a:lstStyle/>
          <a:p>
            <a:r>
              <a:rPr lang="el-GR" dirty="0"/>
              <a:t>Χρήση ειρωνείας και προσβολών αντί διαλόγου</a:t>
            </a:r>
          </a:p>
          <a:p>
            <a:r>
              <a:rPr lang="el-GR" dirty="0"/>
              <a:t> Συναισθηματική παραμέληση</a:t>
            </a:r>
          </a:p>
          <a:p>
            <a:r>
              <a:rPr lang="el-GR" dirty="0"/>
              <a:t> Έλλειψη παροχής ασφάλειας</a:t>
            </a:r>
          </a:p>
          <a:p>
            <a:r>
              <a:rPr lang="el-GR" dirty="0"/>
              <a:t> Απρόβλεπτη συμπεριφορά των γονιών μεταξύ υπερβολικής αυστηρότητας και    υπερβολικής επιείκειας</a:t>
            </a:r>
          </a:p>
          <a:p>
            <a:r>
              <a:rPr lang="el-GR" dirty="0"/>
              <a:t>Έλλειψη ηθικών αναστολών</a:t>
            </a:r>
          </a:p>
          <a:p>
            <a:r>
              <a:rPr lang="el-GR" dirty="0"/>
              <a:t> Αφαίρεση από το παιδί της ευθύνης για τον έλεγχο της δικής του ζωής</a:t>
            </a:r>
          </a:p>
          <a:p>
            <a:r>
              <a:rPr lang="el-GR" dirty="0"/>
              <a:t> Έλλειψη καθοδήγησης και επιτήρησης των παιδιών.</a:t>
            </a:r>
          </a:p>
          <a:p>
            <a:pPr marL="0" indent="0">
              <a:buNone/>
            </a:pPr>
            <a:endParaRPr lang="en-US" dirty="0"/>
          </a:p>
        </p:txBody>
      </p:sp>
    </p:spTree>
    <p:extLst>
      <p:ext uri="{BB962C8B-B14F-4D97-AF65-F5344CB8AC3E}">
        <p14:creationId xmlns:p14="http://schemas.microsoft.com/office/powerpoint/2010/main" val="3755494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ΣΧΕΣΕΙΣ ΜΕΤΑΞΥ ΣΥΖΥΓΩΝ</a:t>
            </a:r>
            <a:endParaRPr lang="en-US" b="1" dirty="0"/>
          </a:p>
        </p:txBody>
      </p:sp>
      <p:sp>
        <p:nvSpPr>
          <p:cNvPr id="3" name="Θέση περιεχομένου 2"/>
          <p:cNvSpPr>
            <a:spLocks noGrp="1"/>
          </p:cNvSpPr>
          <p:nvPr>
            <p:ph sz="quarter" idx="1"/>
          </p:nvPr>
        </p:nvSpPr>
        <p:spPr/>
        <p:txBody>
          <a:bodyPr/>
          <a:lstStyle/>
          <a:p>
            <a:r>
              <a:rPr lang="el-GR" sz="2900" dirty="0" smtClean="0"/>
              <a:t>Απουσία Αλληλοσεβασμού</a:t>
            </a:r>
          </a:p>
          <a:p>
            <a:r>
              <a:rPr lang="el-GR" sz="2900" dirty="0" smtClean="0"/>
              <a:t>Επιθετικές / Βίαιες Συμπεριφορές</a:t>
            </a:r>
          </a:p>
          <a:p>
            <a:pPr marL="0" indent="0">
              <a:buNone/>
            </a:pPr>
            <a:endParaRPr lang="el-GR" dirty="0" smtClean="0"/>
          </a:p>
          <a:p>
            <a:pPr marL="0" indent="0">
              <a:buNone/>
            </a:pPr>
            <a:endParaRPr lang="el-GR" dirty="0"/>
          </a:p>
          <a:p>
            <a:pPr marL="0" indent="0">
              <a:buNone/>
            </a:pPr>
            <a:endParaRPr lang="el-GR" dirty="0" smtClean="0"/>
          </a:p>
          <a:p>
            <a:pPr marL="571500" indent="-571500">
              <a:buFont typeface="+mj-lt"/>
              <a:buAutoNum type="romanUcPeriod"/>
            </a:pPr>
            <a:r>
              <a:rPr lang="el-GR" sz="3200" dirty="0" smtClean="0"/>
              <a:t>Ταύτιση με τον Γονιό-Θύτη</a:t>
            </a:r>
          </a:p>
          <a:p>
            <a:pPr marL="571500" indent="-571500">
              <a:buFont typeface="+mj-lt"/>
              <a:buAutoNum type="romanUcPeriod"/>
            </a:pPr>
            <a:r>
              <a:rPr lang="el-GR" sz="3200" dirty="0" smtClean="0"/>
              <a:t>Ταύτιση με τον Γονιό-Θύμα</a:t>
            </a:r>
          </a:p>
          <a:p>
            <a:pPr marL="571500" indent="-571500">
              <a:buFont typeface="+mj-lt"/>
              <a:buAutoNum type="romanUcPeriod"/>
            </a:pPr>
            <a:r>
              <a:rPr lang="el-GR" sz="3200" dirty="0" smtClean="0"/>
              <a:t>Αυτονόητη Επιθετικότητα</a:t>
            </a:r>
            <a:endParaRPr lang="en-US" sz="3200" dirty="0"/>
          </a:p>
        </p:txBody>
      </p:sp>
      <p:sp>
        <p:nvSpPr>
          <p:cNvPr id="4" name="Βέλος προς τα κάτω 3"/>
          <p:cNvSpPr/>
          <p:nvPr/>
        </p:nvSpPr>
        <p:spPr>
          <a:xfrm>
            <a:off x="2379519" y="2819400"/>
            <a:ext cx="1101436" cy="11360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2977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ΤΟ ΣΧΟΛΕΙΟ (1)</a:t>
            </a:r>
            <a:endParaRPr lang="en-US" b="1" dirty="0"/>
          </a:p>
        </p:txBody>
      </p:sp>
      <p:sp>
        <p:nvSpPr>
          <p:cNvPr id="3" name="Θέση περιεχομένου 2"/>
          <p:cNvSpPr>
            <a:spLocks noGrp="1"/>
          </p:cNvSpPr>
          <p:nvPr>
            <p:ph sz="quarter" idx="1"/>
          </p:nvPr>
        </p:nvSpPr>
        <p:spPr>
          <a:xfrm>
            <a:off x="301752" y="1527048"/>
            <a:ext cx="8503920" cy="4797552"/>
          </a:xfrm>
        </p:spPr>
        <p:txBody>
          <a:bodyPr>
            <a:normAutofit fontScale="25000" lnSpcReduction="20000"/>
          </a:bodyPr>
          <a:lstStyle/>
          <a:p>
            <a:r>
              <a:rPr lang="el-GR" sz="11200" dirty="0"/>
              <a:t>Ανταγωνιστικότητα και έλλειψη συνεργασίας στη μάθηση</a:t>
            </a:r>
          </a:p>
          <a:p>
            <a:r>
              <a:rPr lang="el-GR" sz="11200" dirty="0" smtClean="0"/>
              <a:t> </a:t>
            </a:r>
            <a:r>
              <a:rPr lang="el-GR" sz="11200" dirty="0"/>
              <a:t>Έλλειψη κώδικα συμπεριφοράς και συνολικής σχολικής πολιτικής</a:t>
            </a:r>
          </a:p>
          <a:p>
            <a:r>
              <a:rPr lang="el-GR" sz="11200" dirty="0" smtClean="0"/>
              <a:t> </a:t>
            </a:r>
            <a:r>
              <a:rPr lang="el-GR" sz="11200" dirty="0"/>
              <a:t>Έλλειψη ενθάρρυνσης μαθητικών πρωτοβουλιών και δημιουργικότητας στη μάθηση</a:t>
            </a:r>
          </a:p>
          <a:p>
            <a:r>
              <a:rPr lang="el-GR" sz="11200" dirty="0" smtClean="0"/>
              <a:t> </a:t>
            </a:r>
            <a:r>
              <a:rPr lang="el-GR" sz="11200" dirty="0"/>
              <a:t>Απουσία δημιουργικών μαθημάτων που άπτονται των αναγκών των εφήβων</a:t>
            </a:r>
          </a:p>
          <a:p>
            <a:r>
              <a:rPr lang="el-GR" sz="11200" dirty="0" smtClean="0"/>
              <a:t> </a:t>
            </a:r>
            <a:r>
              <a:rPr lang="el-GR" sz="11200" dirty="0"/>
              <a:t>Αδιαφορία ή ανοχή στη βίαιη συμπεριφορά</a:t>
            </a:r>
          </a:p>
          <a:p>
            <a:r>
              <a:rPr lang="el-GR" sz="11200" dirty="0" smtClean="0"/>
              <a:t> </a:t>
            </a:r>
            <a:r>
              <a:rPr lang="el-GR" sz="11200" dirty="0"/>
              <a:t>Μειωμένο ενδιαφέρον των εκπαιδευτικών για τη συναισθηματική ζωή των παιδιών</a:t>
            </a:r>
          </a:p>
          <a:p>
            <a:pPr marL="0" indent="0">
              <a:buNone/>
            </a:pPr>
            <a:r>
              <a:rPr lang="el-GR" dirty="0" smtClean="0"/>
              <a:t> </a:t>
            </a:r>
            <a:endParaRPr lang="en-US" dirty="0"/>
          </a:p>
        </p:txBody>
      </p:sp>
    </p:spTree>
    <p:extLst>
      <p:ext uri="{BB962C8B-B14F-4D97-AF65-F5344CB8AC3E}">
        <p14:creationId xmlns:p14="http://schemas.microsoft.com/office/powerpoint/2010/main" val="370125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ΤΟ ΣΧΟΛΕΙΟ (</a:t>
            </a:r>
            <a:r>
              <a:rPr lang="en-US" b="1" dirty="0" smtClean="0"/>
              <a:t>2</a:t>
            </a:r>
            <a:r>
              <a:rPr lang="el-GR" b="1" dirty="0" smtClean="0"/>
              <a:t>) </a:t>
            </a:r>
            <a:endParaRPr lang="en-US" b="1" dirty="0"/>
          </a:p>
        </p:txBody>
      </p:sp>
      <p:sp>
        <p:nvSpPr>
          <p:cNvPr id="3" name="Θέση περιεχομένου 2"/>
          <p:cNvSpPr>
            <a:spLocks noGrp="1"/>
          </p:cNvSpPr>
          <p:nvPr>
            <p:ph sz="quarter" idx="1"/>
          </p:nvPr>
        </p:nvSpPr>
        <p:spPr>
          <a:xfrm>
            <a:off x="301752" y="1527048"/>
            <a:ext cx="8503920" cy="4873752"/>
          </a:xfrm>
        </p:spPr>
        <p:txBody>
          <a:bodyPr>
            <a:noAutofit/>
          </a:bodyPr>
          <a:lstStyle/>
          <a:p>
            <a:r>
              <a:rPr lang="el-GR" sz="2600" dirty="0"/>
              <a:t>Έλλειψη συμμετοχής γονέων στη σχολική ζωή</a:t>
            </a:r>
          </a:p>
          <a:p>
            <a:r>
              <a:rPr lang="el-GR" sz="2600" dirty="0"/>
              <a:t> Μη συμμετοχή των μαθητών στην εκπαιδευτική διαδικασία</a:t>
            </a:r>
          </a:p>
          <a:p>
            <a:r>
              <a:rPr lang="el-GR" sz="2600" dirty="0"/>
              <a:t> Έλλειψη προγραμμάτων ψυχοκοινωνικής αγωγής</a:t>
            </a:r>
          </a:p>
          <a:p>
            <a:r>
              <a:rPr lang="el-GR" sz="2600" dirty="0"/>
              <a:t> Χαμηλό επίπεδο συνεργασίας δασκάλων και μαθητών</a:t>
            </a:r>
          </a:p>
          <a:p>
            <a:r>
              <a:rPr lang="el-GR" sz="2600" dirty="0"/>
              <a:t> Διαταραγμένες σχέσεις εκπαιδευτικών και διευθυντή</a:t>
            </a:r>
          </a:p>
          <a:p>
            <a:r>
              <a:rPr lang="el-GR" sz="2600" dirty="0"/>
              <a:t> Έλλειψη αλληλοσεβασμού ανάμεσα στους εκπαιδευτικούς</a:t>
            </a:r>
          </a:p>
          <a:p>
            <a:r>
              <a:rPr lang="el-GR" sz="2600" dirty="0"/>
              <a:t> Ανεπάρκεια των εκπαιδευτικών για αποτελεσματικό χειρισμό των βίαιων περιστατικών.</a:t>
            </a:r>
          </a:p>
          <a:p>
            <a:pPr marL="0" indent="0">
              <a:buNone/>
            </a:pPr>
            <a:endParaRPr lang="en-US" sz="2400" dirty="0"/>
          </a:p>
        </p:txBody>
      </p:sp>
    </p:spTree>
    <p:extLst>
      <p:ext uri="{BB962C8B-B14F-4D97-AF65-F5344CB8AC3E}">
        <p14:creationId xmlns:p14="http://schemas.microsoft.com/office/powerpoint/2010/main" val="3478899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Η ΚΟΙΝΩΝΙΑ</a:t>
            </a:r>
            <a:endParaRPr lang="en-US" b="1" dirty="0"/>
          </a:p>
        </p:txBody>
      </p:sp>
      <p:sp>
        <p:nvSpPr>
          <p:cNvPr id="3" name="Θέση περιεχομένου 2"/>
          <p:cNvSpPr>
            <a:spLocks noGrp="1"/>
          </p:cNvSpPr>
          <p:nvPr>
            <p:ph sz="quarter" idx="1"/>
          </p:nvPr>
        </p:nvSpPr>
        <p:spPr>
          <a:xfrm>
            <a:off x="301752" y="1527048"/>
            <a:ext cx="8503920" cy="4949952"/>
          </a:xfrm>
        </p:spPr>
        <p:txBody>
          <a:bodyPr>
            <a:normAutofit fontScale="92500" lnSpcReduction="10000"/>
          </a:bodyPr>
          <a:lstStyle/>
          <a:p>
            <a:r>
              <a:rPr lang="el-GR" dirty="0"/>
              <a:t>Ραγδαία αύξηση της φτώχειας και διάσπαση του κοινωνικού ιστού στο όνομα των συμφερόντων</a:t>
            </a:r>
          </a:p>
          <a:p>
            <a:r>
              <a:rPr lang="el-GR" dirty="0" smtClean="0"/>
              <a:t> </a:t>
            </a:r>
            <a:r>
              <a:rPr lang="el-GR" dirty="0"/>
              <a:t>Υψηλά επίπεδα ανεργίας</a:t>
            </a:r>
          </a:p>
          <a:p>
            <a:r>
              <a:rPr lang="el-GR" dirty="0" smtClean="0"/>
              <a:t> </a:t>
            </a:r>
            <a:r>
              <a:rPr lang="el-GR" dirty="0"/>
              <a:t>Υψηλά επίπεδα εγκληματικότητας</a:t>
            </a:r>
          </a:p>
          <a:p>
            <a:r>
              <a:rPr lang="el-GR" dirty="0" smtClean="0"/>
              <a:t> </a:t>
            </a:r>
            <a:r>
              <a:rPr lang="el-GR" dirty="0"/>
              <a:t>Κοινωνικές ανισότητες και άνοδος ρατσιστικών πολιτικών παρατάξεων</a:t>
            </a:r>
          </a:p>
          <a:p>
            <a:r>
              <a:rPr lang="el-GR" dirty="0" smtClean="0"/>
              <a:t> </a:t>
            </a:r>
            <a:r>
              <a:rPr lang="el-GR" dirty="0"/>
              <a:t>Προβολή υπέρμετρης βίας στα ΜΜΕ</a:t>
            </a:r>
          </a:p>
          <a:p>
            <a:r>
              <a:rPr lang="el-GR" dirty="0" smtClean="0"/>
              <a:t> </a:t>
            </a:r>
            <a:r>
              <a:rPr lang="el-GR" dirty="0"/>
              <a:t>Έλλειμμα στις διαπροσωπικές σχέσεις με την πολύωρη απασχόληση με ηλεκτρονικά παιχνίδια και ψηφιακά μέσα επικοινωνίας (</a:t>
            </a:r>
            <a:r>
              <a:rPr lang="el-GR" dirty="0" err="1"/>
              <a:t>smart</a:t>
            </a:r>
            <a:r>
              <a:rPr lang="el-GR" dirty="0"/>
              <a:t>-</a:t>
            </a:r>
            <a:r>
              <a:rPr lang="el-GR" dirty="0" err="1"/>
              <a:t>phones</a:t>
            </a:r>
            <a:r>
              <a:rPr lang="el-GR" dirty="0"/>
              <a:t>, </a:t>
            </a:r>
            <a:r>
              <a:rPr lang="el-GR" dirty="0" err="1"/>
              <a:t>tablets</a:t>
            </a:r>
            <a:r>
              <a:rPr lang="el-GR" dirty="0"/>
              <a:t> κ.λπ.)</a:t>
            </a:r>
          </a:p>
          <a:p>
            <a:r>
              <a:rPr lang="el-GR" dirty="0" smtClean="0"/>
              <a:t> </a:t>
            </a:r>
            <a:r>
              <a:rPr lang="el-GR" dirty="0"/>
              <a:t>Κοινωνικές νόρμες με ανοχή στη βία (π.χ. χουλιγκανισμός).</a:t>
            </a:r>
            <a:endParaRPr lang="en-US" dirty="0"/>
          </a:p>
        </p:txBody>
      </p:sp>
    </p:spTree>
    <p:extLst>
      <p:ext uri="{BB962C8B-B14F-4D97-AF65-F5344CB8AC3E}">
        <p14:creationId xmlns:p14="http://schemas.microsoft.com/office/powerpoint/2010/main" val="3630247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ΠΟΣΟΣΤΑ ΘΥΜΑΤΟΠΟΙΗΣΗΣ</a:t>
            </a:r>
            <a:endParaRPr lang="en-US" b="1" dirty="0"/>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28600" y="1466068"/>
            <a:ext cx="8686800" cy="5087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462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ΤΟΠΟΙ ΔΙΕΞΑΓΩΓΗΣ ΣΒΕ</a:t>
            </a:r>
            <a:endParaRPr lang="en-US" b="1" dirty="0"/>
          </a:p>
        </p:txBody>
      </p:sp>
      <p:sp>
        <p:nvSpPr>
          <p:cNvPr id="3" name="Θέση περιεχομένου 2"/>
          <p:cNvSpPr>
            <a:spLocks noGrp="1"/>
          </p:cNvSpPr>
          <p:nvPr>
            <p:ph sz="quarter" idx="1"/>
          </p:nvPr>
        </p:nvSpPr>
        <p:spPr>
          <a:xfrm>
            <a:off x="301752" y="1527048"/>
            <a:ext cx="8503920" cy="4721352"/>
          </a:xfrm>
        </p:spPr>
        <p:txBody>
          <a:bodyPr>
            <a:normAutofit lnSpcReduction="10000"/>
          </a:bodyPr>
          <a:lstStyle/>
          <a:p>
            <a:pPr marL="0" indent="0">
              <a:buNone/>
            </a:pPr>
            <a:r>
              <a:rPr lang="el-GR" sz="2800" dirty="0" smtClean="0"/>
              <a:t>Στο σπίτι </a:t>
            </a:r>
            <a:r>
              <a:rPr lang="en-US" sz="2800" dirty="0" smtClean="0"/>
              <a:t>: 6,41 %</a:t>
            </a:r>
            <a:endParaRPr lang="el-GR" sz="2800" dirty="0" smtClean="0"/>
          </a:p>
          <a:p>
            <a:pPr marL="0" indent="0">
              <a:buNone/>
            </a:pPr>
            <a:r>
              <a:rPr lang="el-GR" sz="2800" dirty="0" smtClean="0"/>
              <a:t>Έξω από το σχολείο</a:t>
            </a:r>
            <a:r>
              <a:rPr lang="en-US" sz="2800" dirty="0" smtClean="0"/>
              <a:t> : 35,38 %</a:t>
            </a:r>
            <a:endParaRPr lang="el-GR" sz="2800" dirty="0" smtClean="0"/>
          </a:p>
          <a:p>
            <a:pPr marL="0" indent="0">
              <a:buNone/>
            </a:pPr>
            <a:r>
              <a:rPr lang="el-GR" sz="2800" dirty="0" smtClean="0"/>
              <a:t>Στο διαδίκτυο</a:t>
            </a:r>
            <a:r>
              <a:rPr lang="en-US" sz="2800" dirty="0" smtClean="0"/>
              <a:t> : 20,93 %</a:t>
            </a:r>
            <a:endParaRPr lang="el-GR" sz="2800" dirty="0" smtClean="0"/>
          </a:p>
          <a:p>
            <a:pPr marL="0" indent="0">
              <a:buNone/>
            </a:pPr>
            <a:r>
              <a:rPr lang="el-GR" sz="2800" dirty="0" smtClean="0"/>
              <a:t>Στην τάξη</a:t>
            </a:r>
            <a:r>
              <a:rPr lang="en-US" sz="2800" dirty="0" smtClean="0"/>
              <a:t> : 24,40 %</a:t>
            </a:r>
            <a:endParaRPr lang="el-GR" sz="2800" dirty="0" smtClean="0"/>
          </a:p>
          <a:p>
            <a:pPr marL="0" indent="0">
              <a:buNone/>
            </a:pPr>
            <a:r>
              <a:rPr lang="el-GR" sz="2800" dirty="0" smtClean="0"/>
              <a:t>Στους διαδρόμους του σχολείου</a:t>
            </a:r>
            <a:r>
              <a:rPr lang="en-US" sz="2800" dirty="0" smtClean="0"/>
              <a:t> : 32,70 %</a:t>
            </a:r>
            <a:endParaRPr lang="el-GR" sz="2800" dirty="0" smtClean="0"/>
          </a:p>
          <a:p>
            <a:pPr marL="0" indent="0">
              <a:buNone/>
            </a:pPr>
            <a:r>
              <a:rPr lang="el-GR" sz="2800" dirty="0" smtClean="0"/>
              <a:t>Στη γειτονιά</a:t>
            </a:r>
            <a:r>
              <a:rPr lang="en-US" sz="2800" dirty="0" smtClean="0"/>
              <a:t> : 21,84 %</a:t>
            </a:r>
            <a:endParaRPr lang="el-GR" sz="2800" dirty="0" smtClean="0"/>
          </a:p>
          <a:p>
            <a:pPr marL="0" indent="0">
              <a:buNone/>
            </a:pPr>
            <a:r>
              <a:rPr lang="el-GR" sz="2800" dirty="0" smtClean="0"/>
              <a:t>Στο δρόμο από και προς το σχολείο</a:t>
            </a:r>
            <a:r>
              <a:rPr lang="en-US" sz="2800" dirty="0" smtClean="0"/>
              <a:t> : 13,34 %</a:t>
            </a:r>
          </a:p>
          <a:p>
            <a:pPr marL="0" indent="0">
              <a:buNone/>
            </a:pPr>
            <a:endParaRPr lang="en-US" sz="2800" dirty="0"/>
          </a:p>
          <a:p>
            <a:pPr marL="0" indent="0">
              <a:buNone/>
            </a:pPr>
            <a:endParaRPr lang="en-US" sz="2000" i="1" dirty="0" smtClean="0"/>
          </a:p>
          <a:p>
            <a:pPr marL="0" indent="0">
              <a:buNone/>
            </a:pPr>
            <a:r>
              <a:rPr lang="en-US" sz="2000" i="1" dirty="0" smtClean="0"/>
              <a:t>European </a:t>
            </a:r>
            <a:r>
              <a:rPr lang="en-US" sz="2000" i="1" dirty="0" err="1"/>
              <a:t>Antibullying</a:t>
            </a:r>
            <a:r>
              <a:rPr lang="en-US" sz="2000" i="1" dirty="0"/>
              <a:t> Campaign (2012</a:t>
            </a:r>
            <a:r>
              <a:rPr lang="en-US" sz="2000" i="1" dirty="0" smtClean="0"/>
              <a:t>)</a:t>
            </a:r>
            <a:endParaRPr lang="en-US" sz="2000" i="1" dirty="0"/>
          </a:p>
        </p:txBody>
      </p:sp>
    </p:spTree>
    <p:extLst>
      <p:ext uri="{BB962C8B-B14F-4D97-AF65-F5344CB8AC3E}">
        <p14:creationId xmlns:p14="http://schemas.microsoft.com/office/powerpoint/2010/main" val="2892597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b="1" dirty="0" smtClean="0"/>
              <a:t>ΣΧΟΛΙΚΗ ΒΙΑ ΚΑΙ ΕΚΦΟΒΙΣΜΟΣ</a:t>
            </a:r>
            <a:endParaRPr lang="en-US" b="1" dirty="0"/>
          </a:p>
        </p:txBody>
      </p:sp>
      <p:sp>
        <p:nvSpPr>
          <p:cNvPr id="5" name="Θέση περιεχομένου 4"/>
          <p:cNvSpPr>
            <a:spLocks noGrp="1"/>
          </p:cNvSpPr>
          <p:nvPr>
            <p:ph sz="quarter" idx="1"/>
          </p:nvPr>
        </p:nvSpPr>
        <p:spPr/>
        <p:txBody>
          <a:bodyPr>
            <a:noAutofit/>
          </a:bodyPr>
          <a:lstStyle/>
          <a:p>
            <a:pPr marL="0" indent="0">
              <a:buNone/>
            </a:pPr>
            <a:r>
              <a:rPr lang="el-GR" sz="3200" dirty="0">
                <a:cs typeface="Arial" panose="020B0604020202020204" pitchFamily="34" charset="0"/>
              </a:rPr>
              <a:t>Μ</a:t>
            </a:r>
            <a:r>
              <a:rPr lang="el-GR" sz="3200" dirty="0" smtClean="0">
                <a:cs typeface="Arial" panose="020B0604020202020204" pitchFamily="34" charset="0"/>
              </a:rPr>
              <a:t>ια κατάσταση κατά την οποία εκτελείται </a:t>
            </a:r>
            <a:r>
              <a:rPr lang="el-GR" sz="3200" dirty="0" err="1" smtClean="0">
                <a:cs typeface="Arial" panose="020B0604020202020204" pitchFamily="34" charset="0"/>
              </a:rPr>
              <a:t>στοχευμένη</a:t>
            </a:r>
            <a:r>
              <a:rPr lang="el-GR" sz="3200" dirty="0" smtClean="0">
                <a:cs typeface="Arial" panose="020B0604020202020204" pitchFamily="34" charset="0"/>
              </a:rPr>
              <a:t> και απρόκλητη βία και επιθετική συμπεριφορά με σκοπό την επιβολή, την καταδυνάστευση και την πρόκληση σωματικού και ψυχικού πόνου σε συμμαθητές από συμμαθητές τους, στο πλαίσιο μιας διαπροσωπικής σχέσης που χαρακτηρίζεται από δυσαναλογία εξουσίας, εντός και εκτός σχολείου.</a:t>
            </a:r>
            <a:endParaRPr lang="en-US" sz="3200" dirty="0">
              <a:cs typeface="Arial" panose="020B0604020202020204" pitchFamily="34" charset="0"/>
            </a:endParaRPr>
          </a:p>
        </p:txBody>
      </p:sp>
    </p:spTree>
    <p:extLst>
      <p:ext uri="{BB962C8B-B14F-4D97-AF65-F5344CB8AC3E}">
        <p14:creationId xmlns:p14="http://schemas.microsoft.com/office/powerpoint/2010/main" val="2486324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ΑΓΟΡΙΑ ή ΚΟΡΙΤΣΙΑ</a:t>
            </a:r>
            <a:r>
              <a:rPr lang="en-US" b="1" dirty="0" smtClean="0"/>
              <a:t>; </a:t>
            </a:r>
            <a:endParaRPr lang="en-US" b="1" dirty="0"/>
          </a:p>
        </p:txBody>
      </p:sp>
      <p:pic>
        <p:nvPicPr>
          <p:cNvPr id="2050"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8839199" cy="487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589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ΜΟΡΦΕΣ ΣΧΟΛΙΚΟΥ ΕΚΦΟΒΙΣΜΟΥ</a:t>
            </a:r>
            <a:endParaRPr lang="en-US" b="1" dirty="0"/>
          </a:p>
        </p:txBody>
      </p:sp>
      <p:sp>
        <p:nvSpPr>
          <p:cNvPr id="3" name="Θέση περιεχομένου 2"/>
          <p:cNvSpPr>
            <a:spLocks noGrp="1"/>
          </p:cNvSpPr>
          <p:nvPr>
            <p:ph sz="quarter" idx="1"/>
          </p:nvPr>
        </p:nvSpPr>
        <p:spPr>
          <a:xfrm>
            <a:off x="301752" y="1527048"/>
            <a:ext cx="8503920" cy="5026152"/>
          </a:xfrm>
        </p:spPr>
        <p:txBody>
          <a:bodyPr>
            <a:normAutofit fontScale="77500" lnSpcReduction="20000"/>
          </a:bodyPr>
          <a:lstStyle/>
          <a:p>
            <a:pPr marL="0" indent="0">
              <a:buNone/>
            </a:pPr>
            <a:r>
              <a:rPr lang="el-GR" dirty="0" smtClean="0"/>
              <a:t>Χρήση </a:t>
            </a:r>
            <a:r>
              <a:rPr lang="el-GR" dirty="0"/>
              <a:t>κοροϊδευτικών ονομάτων ‐παρατσούκλια 60.69%</a:t>
            </a:r>
          </a:p>
          <a:p>
            <a:pPr marL="0" indent="0">
              <a:buNone/>
            </a:pPr>
            <a:r>
              <a:rPr lang="el-GR" dirty="0"/>
              <a:t>Αποκλεισμός από δραστηριότητες ‐ απομόνωση 27.40% </a:t>
            </a:r>
            <a:endParaRPr lang="en-US" dirty="0" smtClean="0"/>
          </a:p>
          <a:p>
            <a:pPr marL="0" indent="0">
              <a:buNone/>
            </a:pPr>
            <a:r>
              <a:rPr lang="el-GR" dirty="0" smtClean="0"/>
              <a:t>Σπρωξίματα </a:t>
            </a:r>
            <a:r>
              <a:rPr lang="el-GR" dirty="0"/>
              <a:t>– χτυπήματα 45.39%</a:t>
            </a:r>
          </a:p>
          <a:p>
            <a:pPr marL="0" indent="0">
              <a:buNone/>
            </a:pPr>
            <a:r>
              <a:rPr lang="el-GR" dirty="0"/>
              <a:t>Εξαναγκασμός σε πράξεις με χρήση βίας 21.91% </a:t>
            </a:r>
            <a:endParaRPr lang="en-US" dirty="0" smtClean="0"/>
          </a:p>
          <a:p>
            <a:pPr marL="0" indent="0">
              <a:buNone/>
            </a:pPr>
            <a:r>
              <a:rPr lang="el-GR" dirty="0" smtClean="0"/>
              <a:t>Εξιστόρηση </a:t>
            </a:r>
            <a:r>
              <a:rPr lang="el-GR" dirty="0"/>
              <a:t>περιπαιχτικών/κοροϊδευτικών ιστοριών 27.60%</a:t>
            </a:r>
          </a:p>
          <a:p>
            <a:pPr marL="0" indent="0">
              <a:buNone/>
            </a:pPr>
            <a:r>
              <a:rPr lang="el-GR" dirty="0"/>
              <a:t>Ελαφριά σεξουαλική παρενόχληση, διάδοση φημών με αντίστοιχο</a:t>
            </a:r>
          </a:p>
          <a:p>
            <a:pPr marL="0" indent="0">
              <a:buNone/>
            </a:pPr>
            <a:r>
              <a:rPr lang="el-GR" dirty="0"/>
              <a:t>περιεχόμενο 21.06% </a:t>
            </a:r>
            <a:endParaRPr lang="en-US" dirty="0" smtClean="0"/>
          </a:p>
          <a:p>
            <a:pPr marL="0" indent="0">
              <a:buNone/>
            </a:pPr>
            <a:r>
              <a:rPr lang="el-GR" dirty="0" smtClean="0"/>
              <a:t>Αφαίρεση </a:t>
            </a:r>
            <a:r>
              <a:rPr lang="el-GR" dirty="0"/>
              <a:t>προσωπικών ειδών/χρημάτων 19.69%</a:t>
            </a:r>
          </a:p>
          <a:p>
            <a:pPr marL="0" indent="0">
              <a:buNone/>
            </a:pPr>
            <a:r>
              <a:rPr lang="el-GR" dirty="0"/>
              <a:t>Διάδοση κοροϊδευτικών μηνυμάτων – </a:t>
            </a:r>
            <a:r>
              <a:rPr lang="el-GR" dirty="0" err="1"/>
              <a:t>e‐mails</a:t>
            </a:r>
            <a:r>
              <a:rPr lang="el-GR" dirty="0"/>
              <a:t> 19.16% </a:t>
            </a:r>
            <a:endParaRPr lang="en-US" dirty="0" smtClean="0"/>
          </a:p>
          <a:p>
            <a:pPr marL="0" indent="0">
              <a:buNone/>
            </a:pPr>
            <a:r>
              <a:rPr lang="el-GR" dirty="0" smtClean="0"/>
              <a:t>Εξαναγκασμός </a:t>
            </a:r>
            <a:r>
              <a:rPr lang="el-GR" dirty="0"/>
              <a:t>σε πράξεις παρά τη θέλησή μου 20.54%</a:t>
            </a:r>
          </a:p>
          <a:p>
            <a:pPr marL="0" indent="0">
              <a:buNone/>
            </a:pPr>
            <a:r>
              <a:rPr lang="el-GR" dirty="0"/>
              <a:t>Πειράγματα εξαιτίας της εξωτερικής εμφάνισης 36.30% </a:t>
            </a:r>
            <a:endParaRPr lang="en-US" dirty="0" smtClean="0"/>
          </a:p>
          <a:p>
            <a:pPr marL="0" indent="0">
              <a:buNone/>
            </a:pPr>
            <a:r>
              <a:rPr lang="el-GR" dirty="0" smtClean="0"/>
              <a:t>Ανάρτηση </a:t>
            </a:r>
            <a:r>
              <a:rPr lang="el-GR" dirty="0"/>
              <a:t>ή απειλή ανάρτησης εξευτελιστικών </a:t>
            </a:r>
            <a:r>
              <a:rPr lang="el-GR" dirty="0" err="1"/>
              <a:t>video</a:t>
            </a:r>
            <a:r>
              <a:rPr lang="el-GR" dirty="0"/>
              <a:t> ή φωτογραφιών στο </a:t>
            </a:r>
            <a:r>
              <a:rPr lang="el-GR" dirty="0" err="1"/>
              <a:t>internet</a:t>
            </a:r>
            <a:r>
              <a:rPr lang="el-GR" dirty="0"/>
              <a:t> 14.26%</a:t>
            </a:r>
          </a:p>
          <a:p>
            <a:pPr marL="0" indent="0">
              <a:buNone/>
            </a:pPr>
            <a:r>
              <a:rPr lang="el-GR" dirty="0"/>
              <a:t>Διάδοση εξευτελιστικών </a:t>
            </a:r>
            <a:r>
              <a:rPr lang="el-GR" dirty="0" err="1"/>
              <a:t>video</a:t>
            </a:r>
            <a:r>
              <a:rPr lang="el-GR" dirty="0"/>
              <a:t> ή φωτογραφιών μέσω κινητών τηλεφώνων 12.82% Άλλο 27.60%</a:t>
            </a:r>
            <a:endParaRPr lang="en-US" dirty="0"/>
          </a:p>
        </p:txBody>
      </p:sp>
    </p:spTree>
    <p:extLst>
      <p:ext uri="{BB962C8B-B14F-4D97-AF65-F5344CB8AC3E}">
        <p14:creationId xmlns:p14="http://schemas.microsoft.com/office/powerpoint/2010/main" val="3180348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ΑΠΟΨΕΙΣ ΓΟΝΕΩΝ</a:t>
            </a:r>
            <a:endParaRPr lang="en-US" b="1" dirty="0"/>
          </a:p>
        </p:txBody>
      </p:sp>
      <p:sp>
        <p:nvSpPr>
          <p:cNvPr id="3" name="Θέση περιεχομένου 2"/>
          <p:cNvSpPr>
            <a:spLocks noGrp="1"/>
          </p:cNvSpPr>
          <p:nvPr>
            <p:ph sz="quarter" idx="1"/>
          </p:nvPr>
        </p:nvSpPr>
        <p:spPr/>
        <p:txBody>
          <a:bodyPr/>
          <a:lstStyle/>
          <a:p>
            <a:r>
              <a:rPr lang="el-GR" dirty="0" smtClean="0"/>
              <a:t>Αισθάνονται πως γνωρίζουν τι είναι η ΣΒΕ</a:t>
            </a:r>
          </a:p>
          <a:p>
            <a:r>
              <a:rPr lang="el-GR" dirty="0" smtClean="0"/>
              <a:t>Πιστεύουν πως μπορούν να αντιληφθούν περιστατικά ΣΒΕ</a:t>
            </a:r>
          </a:p>
          <a:p>
            <a:r>
              <a:rPr lang="el-GR" dirty="0" smtClean="0"/>
              <a:t>«Φυσιολογική Πράξη» η ΣΒΕ</a:t>
            </a:r>
          </a:p>
          <a:p>
            <a:r>
              <a:rPr lang="el-GR" dirty="0" smtClean="0"/>
              <a:t>«Διαμορφώνουν τον χαρακτήρα τους»</a:t>
            </a:r>
          </a:p>
          <a:p>
            <a:r>
              <a:rPr lang="el-GR" dirty="0" smtClean="0"/>
              <a:t>Βοήθεια από φιλικά / συγγενικά πρόσωπα</a:t>
            </a:r>
          </a:p>
          <a:p>
            <a:r>
              <a:rPr lang="el-GR" dirty="0" smtClean="0"/>
              <a:t>Δεν απευθύνονται στο </a:t>
            </a:r>
            <a:r>
              <a:rPr lang="el-GR" dirty="0" err="1" smtClean="0"/>
              <a:t>εκπ</a:t>
            </a:r>
            <a:r>
              <a:rPr lang="el-GR" dirty="0" smtClean="0"/>
              <a:t>/</a:t>
            </a:r>
            <a:r>
              <a:rPr lang="el-GR" dirty="0" err="1" smtClean="0"/>
              <a:t>κό</a:t>
            </a:r>
            <a:r>
              <a:rPr lang="el-GR" dirty="0" smtClean="0"/>
              <a:t> προσωπικό</a:t>
            </a:r>
          </a:p>
          <a:p>
            <a:r>
              <a:rPr lang="el-GR" dirty="0" smtClean="0"/>
              <a:t>Συμβουλεύουν οι ίδιοι τα παιδιά τους</a:t>
            </a:r>
          </a:p>
          <a:p>
            <a:endParaRPr lang="el-GR" dirty="0" smtClean="0"/>
          </a:p>
          <a:p>
            <a:endParaRPr lang="en-US" dirty="0"/>
          </a:p>
        </p:txBody>
      </p:sp>
    </p:spTree>
    <p:extLst>
      <p:ext uri="{BB962C8B-B14F-4D97-AF65-F5344CB8AC3E}">
        <p14:creationId xmlns:p14="http://schemas.microsoft.com/office/powerpoint/2010/main" val="580086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1752" y="228600"/>
            <a:ext cx="8534400" cy="914400"/>
          </a:xfrm>
        </p:spPr>
        <p:txBody>
          <a:bodyPr>
            <a:noAutofit/>
          </a:bodyPr>
          <a:lstStyle/>
          <a:p>
            <a:r>
              <a:rPr lang="el-GR" sz="3200" b="1" dirty="0" smtClean="0"/>
              <a:t>ΜΕΤΡΑ ΠΡΟΛΗΨΗΣ ΤΗΣ ΣΒΕ </a:t>
            </a:r>
            <a:br>
              <a:rPr lang="el-GR" sz="3200" b="1" dirty="0" smtClean="0"/>
            </a:br>
            <a:r>
              <a:rPr lang="el-GR" sz="3200" b="1" dirty="0" smtClean="0"/>
              <a:t>(ΑΠΟ ΤΟ ΣΧΟΛΕΙΟ)</a:t>
            </a:r>
            <a:endParaRPr lang="en-US" sz="3200" b="1" dirty="0"/>
          </a:p>
        </p:txBody>
      </p:sp>
      <p:sp>
        <p:nvSpPr>
          <p:cNvPr id="3" name="Θέση περιεχομένου 2"/>
          <p:cNvSpPr>
            <a:spLocks noGrp="1"/>
          </p:cNvSpPr>
          <p:nvPr>
            <p:ph sz="quarter" idx="1"/>
          </p:nvPr>
        </p:nvSpPr>
        <p:spPr/>
        <p:txBody>
          <a:bodyPr>
            <a:noAutofit/>
          </a:bodyPr>
          <a:lstStyle/>
          <a:p>
            <a:r>
              <a:rPr lang="el-GR" sz="2800" dirty="0" smtClean="0"/>
              <a:t>Ευρεία πολιτική κατά της ΣΒΕ</a:t>
            </a:r>
          </a:p>
          <a:p>
            <a:r>
              <a:rPr lang="el-GR" sz="2800" dirty="0" smtClean="0"/>
              <a:t>Μη </a:t>
            </a:r>
            <a:r>
              <a:rPr lang="el-GR" sz="2800" dirty="0" err="1" smtClean="0"/>
              <a:t>στιγματιστική</a:t>
            </a:r>
            <a:r>
              <a:rPr lang="el-GR" sz="2800" dirty="0" smtClean="0"/>
              <a:t> πολιτική</a:t>
            </a:r>
          </a:p>
          <a:p>
            <a:r>
              <a:rPr lang="el-GR" sz="2800" dirty="0" smtClean="0"/>
              <a:t>Διατήρηση ασφαλούς περιβάλλοντος</a:t>
            </a:r>
          </a:p>
          <a:p>
            <a:r>
              <a:rPr lang="el-GR" sz="2800" dirty="0" smtClean="0"/>
              <a:t>Δημοκρατική δομή σχολικού περιβάλλοντος</a:t>
            </a:r>
          </a:p>
          <a:p>
            <a:r>
              <a:rPr lang="el-GR" sz="2800" dirty="0" smtClean="0"/>
              <a:t>Ενίσχυση θετικής συμπεριφοράς</a:t>
            </a:r>
          </a:p>
          <a:p>
            <a:r>
              <a:rPr lang="el-GR" sz="2800" dirty="0" smtClean="0"/>
              <a:t>Πληροφόρηση σχολικού κανονισμού</a:t>
            </a:r>
          </a:p>
          <a:p>
            <a:r>
              <a:rPr lang="el-GR" sz="2800" dirty="0" smtClean="0"/>
              <a:t>Τακτικές συναντήσεις γονέων / εκπαιδευτικών</a:t>
            </a:r>
          </a:p>
          <a:p>
            <a:r>
              <a:rPr lang="el-GR" sz="2800" dirty="0" smtClean="0"/>
              <a:t>Εφαρμογή θετικών αλλαγών</a:t>
            </a:r>
            <a:endParaRPr lang="en-US" sz="2800" dirty="0"/>
          </a:p>
        </p:txBody>
      </p:sp>
    </p:spTree>
    <p:extLst>
      <p:ext uri="{BB962C8B-B14F-4D97-AF65-F5344CB8AC3E}">
        <p14:creationId xmlns:p14="http://schemas.microsoft.com/office/powerpoint/2010/main" val="741133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1752" y="228600"/>
            <a:ext cx="8534400" cy="914400"/>
          </a:xfrm>
        </p:spPr>
        <p:txBody>
          <a:bodyPr>
            <a:noAutofit/>
          </a:bodyPr>
          <a:lstStyle/>
          <a:p>
            <a:r>
              <a:rPr lang="el-GR" sz="3200" b="1" dirty="0" smtClean="0"/>
              <a:t>ΜΕΤΡΑ ΠΡΟΛΗΨΗΣ ΤΗΣ ΣΒΕ</a:t>
            </a:r>
            <a:br>
              <a:rPr lang="el-GR" sz="3200" b="1" dirty="0" smtClean="0"/>
            </a:br>
            <a:r>
              <a:rPr lang="el-GR" sz="3200" b="1" dirty="0" smtClean="0"/>
              <a:t>(ΑΠΌ ΤΗΝ ΟΙΚΟΓΕΝΕΙΑ)</a:t>
            </a:r>
            <a:endParaRPr lang="en-US" sz="3200" b="1" dirty="0"/>
          </a:p>
        </p:txBody>
      </p:sp>
      <p:sp>
        <p:nvSpPr>
          <p:cNvPr id="3" name="Θέση περιεχομένου 2"/>
          <p:cNvSpPr>
            <a:spLocks noGrp="1"/>
          </p:cNvSpPr>
          <p:nvPr>
            <p:ph sz="quarter" idx="1"/>
          </p:nvPr>
        </p:nvSpPr>
        <p:spPr/>
        <p:txBody>
          <a:bodyPr/>
          <a:lstStyle/>
          <a:p>
            <a:r>
              <a:rPr lang="el-GR" sz="2800" dirty="0" smtClean="0"/>
              <a:t>Συνεργασία οικογένειας / σχολείου</a:t>
            </a:r>
          </a:p>
          <a:p>
            <a:r>
              <a:rPr lang="el-GR" sz="2800" dirty="0" smtClean="0"/>
              <a:t>Εμπλοκή γονέων σε σχολικά ή/και τοπικά προγράμματα κατά της βίας</a:t>
            </a:r>
          </a:p>
          <a:p>
            <a:r>
              <a:rPr lang="el-GR" sz="2800" dirty="0" smtClean="0"/>
              <a:t>Ανταλλαγή απόψεων και εμπειριών με </a:t>
            </a:r>
            <a:r>
              <a:rPr lang="el-GR" sz="2800" dirty="0" err="1" smtClean="0"/>
              <a:t>εκπ</a:t>
            </a:r>
            <a:r>
              <a:rPr lang="el-GR" sz="2800" dirty="0" smtClean="0"/>
              <a:t>/</a:t>
            </a:r>
            <a:r>
              <a:rPr lang="el-GR" sz="2800" dirty="0" err="1" smtClean="0"/>
              <a:t>κούς</a:t>
            </a:r>
            <a:endParaRPr lang="el-GR" sz="2800" dirty="0" smtClean="0"/>
          </a:p>
          <a:p>
            <a:r>
              <a:rPr lang="el-GR" sz="2800" dirty="0" smtClean="0"/>
              <a:t>Πληροφόρηση / ενημέρωση </a:t>
            </a:r>
            <a:r>
              <a:rPr lang="el-GR" sz="2800" dirty="0" err="1" smtClean="0"/>
              <a:t>εκπ</a:t>
            </a:r>
            <a:r>
              <a:rPr lang="el-GR" sz="2800" dirty="0" smtClean="0"/>
              <a:t>/</a:t>
            </a:r>
            <a:r>
              <a:rPr lang="el-GR" sz="2800" dirty="0" err="1" smtClean="0"/>
              <a:t>κών</a:t>
            </a:r>
            <a:r>
              <a:rPr lang="el-GR" sz="2800" dirty="0" smtClean="0"/>
              <a:t> </a:t>
            </a:r>
          </a:p>
          <a:p>
            <a:r>
              <a:rPr lang="el-GR" sz="2800" dirty="0" smtClean="0"/>
              <a:t>Εκπαίδευση γονέων στη χρήση κατάλληλων μεθόδων / τεχνικών διαπαιδαγώγησης</a:t>
            </a:r>
          </a:p>
          <a:p>
            <a:r>
              <a:rPr lang="el-GR" sz="2800" dirty="0" smtClean="0"/>
              <a:t>Ανοιχτές συζητήσεις οικογενειών / Συλλόγου Γονέων</a:t>
            </a:r>
          </a:p>
          <a:p>
            <a:endParaRPr lang="en-US" dirty="0"/>
          </a:p>
        </p:txBody>
      </p:sp>
    </p:spTree>
    <p:extLst>
      <p:ext uri="{BB962C8B-B14F-4D97-AF65-F5344CB8AC3E}">
        <p14:creationId xmlns:p14="http://schemas.microsoft.com/office/powerpoint/2010/main" val="1646065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1752" y="228600"/>
            <a:ext cx="8534400" cy="914400"/>
          </a:xfrm>
        </p:spPr>
        <p:txBody>
          <a:bodyPr>
            <a:noAutofit/>
          </a:bodyPr>
          <a:lstStyle/>
          <a:p>
            <a:r>
              <a:rPr lang="el-GR" sz="3200" b="1" dirty="0" smtClean="0"/>
              <a:t>ΜΕΤΡΑ ΑΝΤΙΜΕΤΩΠΙΣΗΣ ΤΗΣ ΣΒΕ </a:t>
            </a:r>
            <a:br>
              <a:rPr lang="el-GR" sz="3200" b="1" dirty="0" smtClean="0"/>
            </a:br>
            <a:r>
              <a:rPr lang="el-GR" sz="3200" b="1" dirty="0" smtClean="0"/>
              <a:t>(ΑΠΟ ΤΟ ΣΧΟΛΕΙΟ)</a:t>
            </a:r>
            <a:endParaRPr lang="en-US" sz="3200" b="1" dirty="0"/>
          </a:p>
        </p:txBody>
      </p:sp>
      <p:sp>
        <p:nvSpPr>
          <p:cNvPr id="3" name="Θέση περιεχομένου 2"/>
          <p:cNvSpPr>
            <a:spLocks noGrp="1"/>
          </p:cNvSpPr>
          <p:nvPr>
            <p:ph sz="quarter" idx="1"/>
          </p:nvPr>
        </p:nvSpPr>
        <p:spPr>
          <a:xfrm>
            <a:off x="301752" y="1527048"/>
            <a:ext cx="8503920" cy="4797552"/>
          </a:xfrm>
        </p:spPr>
        <p:txBody>
          <a:bodyPr/>
          <a:lstStyle/>
          <a:p>
            <a:r>
              <a:rPr lang="el-GR" sz="2800" dirty="0" smtClean="0"/>
              <a:t>Σοβαρές συζητήσεις με τα παιδιά (θύματα &amp; θύτες)</a:t>
            </a:r>
          </a:p>
          <a:p>
            <a:r>
              <a:rPr lang="el-GR" sz="2800" dirty="0" smtClean="0"/>
              <a:t>Σοβαρές συζητήσεις με τους γονείς των εμπλεκόμενων παιδιών </a:t>
            </a:r>
          </a:p>
          <a:p>
            <a:r>
              <a:rPr lang="el-GR" sz="2800" dirty="0" smtClean="0"/>
              <a:t>Κοινωνική, ψυχολογική, ιατρική αντιμετώπιση</a:t>
            </a:r>
          </a:p>
          <a:p>
            <a:r>
              <a:rPr lang="el-GR" sz="2800" dirty="0" smtClean="0"/>
              <a:t>Πρόσβαση σε κέντρο άμεσης βοήθειας</a:t>
            </a:r>
          </a:p>
          <a:p>
            <a:r>
              <a:rPr lang="el-GR" sz="2800" dirty="0" smtClean="0"/>
              <a:t>Ουσιαστική παρακολούθηση (</a:t>
            </a:r>
            <a:r>
              <a:rPr lang="en-US" sz="2800" dirty="0" smtClean="0"/>
              <a:t>follow-up) </a:t>
            </a:r>
          </a:p>
          <a:p>
            <a:r>
              <a:rPr lang="el-GR" sz="2800" dirty="0" smtClean="0"/>
              <a:t>Συναντήσεις ολόκληρου του σχολείου</a:t>
            </a:r>
          </a:p>
          <a:p>
            <a:r>
              <a:rPr lang="el-GR" sz="2800" dirty="0" smtClean="0"/>
              <a:t>Διαμόρφωση μέτρων επιβολής της πειθαρχίας</a:t>
            </a:r>
          </a:p>
          <a:p>
            <a:endParaRPr lang="el-GR" dirty="0" smtClean="0"/>
          </a:p>
          <a:p>
            <a:endParaRPr lang="en-US" dirty="0"/>
          </a:p>
        </p:txBody>
      </p:sp>
    </p:spTree>
    <p:extLst>
      <p:ext uri="{BB962C8B-B14F-4D97-AF65-F5344CB8AC3E}">
        <p14:creationId xmlns:p14="http://schemas.microsoft.com/office/powerpoint/2010/main" val="220550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1752" y="228600"/>
            <a:ext cx="8534400" cy="914400"/>
          </a:xfrm>
        </p:spPr>
        <p:txBody>
          <a:bodyPr>
            <a:noAutofit/>
          </a:bodyPr>
          <a:lstStyle/>
          <a:p>
            <a:r>
              <a:rPr lang="el-GR" sz="3200" b="1" dirty="0">
                <a:solidFill>
                  <a:srgbClr val="A04DA3">
                    <a:shade val="75000"/>
                  </a:srgbClr>
                </a:solidFill>
              </a:rPr>
              <a:t>ΜΕΤΡΑ ΑΝΤΙΜΕΤΩΠΙΣΗΣ ΤΗΣ </a:t>
            </a:r>
            <a:r>
              <a:rPr lang="el-GR" sz="3200" b="1" dirty="0" smtClean="0">
                <a:solidFill>
                  <a:srgbClr val="A04DA3">
                    <a:shade val="75000"/>
                  </a:srgbClr>
                </a:solidFill>
              </a:rPr>
              <a:t>ΣΒΕ </a:t>
            </a:r>
            <a:br>
              <a:rPr lang="el-GR" sz="3200" b="1" dirty="0" smtClean="0">
                <a:solidFill>
                  <a:srgbClr val="A04DA3">
                    <a:shade val="75000"/>
                  </a:srgbClr>
                </a:solidFill>
              </a:rPr>
            </a:br>
            <a:r>
              <a:rPr lang="el-GR" sz="3200" b="1" dirty="0" smtClean="0">
                <a:solidFill>
                  <a:srgbClr val="A04DA3">
                    <a:shade val="75000"/>
                  </a:srgbClr>
                </a:solidFill>
              </a:rPr>
              <a:t>(ΑΠΟ ΤΗΝ ΟΙΚΟΓΕΝΕΙΑ)</a:t>
            </a:r>
            <a:endParaRPr lang="en-US" sz="3200" dirty="0"/>
          </a:p>
        </p:txBody>
      </p:sp>
      <p:sp>
        <p:nvSpPr>
          <p:cNvPr id="3" name="Θέση περιεχομένου 2"/>
          <p:cNvSpPr>
            <a:spLocks noGrp="1"/>
          </p:cNvSpPr>
          <p:nvPr>
            <p:ph sz="quarter" idx="1"/>
          </p:nvPr>
        </p:nvSpPr>
        <p:spPr/>
        <p:txBody>
          <a:bodyPr/>
          <a:lstStyle/>
          <a:p>
            <a:r>
              <a:rPr lang="el-GR" sz="2800" dirty="0"/>
              <a:t>Ψ</a:t>
            </a:r>
            <a:r>
              <a:rPr lang="el-GR" sz="2800" dirty="0" smtClean="0"/>
              <a:t>υχολογική</a:t>
            </a:r>
            <a:r>
              <a:rPr lang="el-GR" sz="2800" dirty="0"/>
              <a:t>, κοινωνική και ιατρική αντιμετώπιση από τους επαγγελματίες της </a:t>
            </a:r>
            <a:r>
              <a:rPr lang="el-GR" sz="2800" dirty="0" smtClean="0"/>
              <a:t>υγείας</a:t>
            </a:r>
          </a:p>
          <a:p>
            <a:r>
              <a:rPr lang="el-GR" sz="2800" dirty="0" smtClean="0"/>
              <a:t>Πρόσβαση </a:t>
            </a:r>
            <a:r>
              <a:rPr lang="el-GR" sz="2800" dirty="0"/>
              <a:t>σε </a:t>
            </a:r>
            <a:r>
              <a:rPr lang="el-GR" sz="2800" dirty="0" smtClean="0"/>
              <a:t>κέντρο </a:t>
            </a:r>
            <a:r>
              <a:rPr lang="el-GR" sz="2800" dirty="0"/>
              <a:t>αντιμετώπισης </a:t>
            </a:r>
            <a:r>
              <a:rPr lang="el-GR" sz="2800" dirty="0" smtClean="0"/>
              <a:t>κρίσεων και παροχή άμεσης βοήθειας</a:t>
            </a:r>
          </a:p>
          <a:p>
            <a:r>
              <a:rPr lang="el-GR" sz="2800" dirty="0" smtClean="0"/>
              <a:t>Παρακολούθηση </a:t>
            </a:r>
            <a:r>
              <a:rPr lang="el-GR" sz="2800" dirty="0"/>
              <a:t>της πορείας </a:t>
            </a:r>
            <a:r>
              <a:rPr lang="el-GR" sz="2800" dirty="0" smtClean="0"/>
              <a:t>του φαινομένου από την οικογένεια </a:t>
            </a:r>
            <a:r>
              <a:rPr lang="el-GR" sz="2800" dirty="0"/>
              <a:t>που έχει παιδιά-θύματα και </a:t>
            </a:r>
            <a:r>
              <a:rPr lang="el-GR" sz="2800" dirty="0" smtClean="0"/>
              <a:t>παιδιά-θύτες</a:t>
            </a:r>
          </a:p>
          <a:p>
            <a:endParaRPr lang="en-US" dirty="0"/>
          </a:p>
        </p:txBody>
      </p:sp>
    </p:spTree>
    <p:extLst>
      <p:ext uri="{BB962C8B-B14F-4D97-AF65-F5344CB8AC3E}">
        <p14:creationId xmlns:p14="http://schemas.microsoft.com/office/powerpoint/2010/main" val="3322989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ΚΑΛΕΣ ΠΡΑΚΤΙΚΕΣ</a:t>
            </a:r>
            <a:endParaRPr lang="en-US" b="1" dirty="0"/>
          </a:p>
        </p:txBody>
      </p:sp>
      <p:sp>
        <p:nvSpPr>
          <p:cNvPr id="3" name="Θέση περιεχομένου 2"/>
          <p:cNvSpPr>
            <a:spLocks noGrp="1"/>
          </p:cNvSpPr>
          <p:nvPr>
            <p:ph sz="quarter" idx="1"/>
          </p:nvPr>
        </p:nvSpPr>
        <p:spPr/>
        <p:txBody>
          <a:bodyPr>
            <a:normAutofit lnSpcReduction="10000"/>
          </a:bodyPr>
          <a:lstStyle/>
          <a:p>
            <a:r>
              <a:rPr lang="el-GR" dirty="0" smtClean="0"/>
              <a:t>Σύνταξη και τήρηση σχολικού κανονισμού</a:t>
            </a:r>
          </a:p>
          <a:p>
            <a:r>
              <a:rPr lang="el-GR" dirty="0" smtClean="0"/>
              <a:t>Συζήτηση για τα δικαιώματα των παιδιών</a:t>
            </a:r>
          </a:p>
          <a:p>
            <a:r>
              <a:rPr lang="el-GR" dirty="0" smtClean="0"/>
              <a:t>Ανάπτυξη αισθημάτων φιλίας και αλληλεγγύης</a:t>
            </a:r>
          </a:p>
          <a:p>
            <a:r>
              <a:rPr lang="el-GR" dirty="0" smtClean="0"/>
              <a:t>Ευαισθητοποίηση </a:t>
            </a:r>
            <a:r>
              <a:rPr lang="el-GR" dirty="0" err="1" smtClean="0"/>
              <a:t>εκπ</a:t>
            </a:r>
            <a:r>
              <a:rPr lang="el-GR" dirty="0" smtClean="0"/>
              <a:t>/</a:t>
            </a:r>
            <a:r>
              <a:rPr lang="el-GR" dirty="0" err="1" smtClean="0"/>
              <a:t>κών</a:t>
            </a:r>
            <a:r>
              <a:rPr lang="el-GR" dirty="0" smtClean="0"/>
              <a:t> και γονέων</a:t>
            </a:r>
          </a:p>
          <a:p>
            <a:r>
              <a:rPr lang="el-GR" dirty="0" smtClean="0"/>
              <a:t>Ειλικρινής συνεργασία οικογένειας</a:t>
            </a:r>
          </a:p>
          <a:p>
            <a:r>
              <a:rPr lang="el-GR" dirty="0" smtClean="0"/>
              <a:t>Εποπτεία σχολικού χώρου</a:t>
            </a:r>
          </a:p>
          <a:p>
            <a:r>
              <a:rPr lang="el-GR" dirty="0" smtClean="0"/>
              <a:t>Διατήρηση ασφαλούς μαθησιακού περιβάλλοντος </a:t>
            </a:r>
          </a:p>
          <a:p>
            <a:r>
              <a:rPr lang="el-GR" dirty="0" smtClean="0"/>
              <a:t>Συνεργασία με τοπική κοινότητα</a:t>
            </a:r>
          </a:p>
          <a:p>
            <a:r>
              <a:rPr lang="el-GR" dirty="0" smtClean="0"/>
              <a:t>Διαρκής επικοινωνία </a:t>
            </a:r>
            <a:r>
              <a:rPr lang="el-GR" dirty="0" err="1" smtClean="0"/>
              <a:t>εκπ</a:t>
            </a:r>
            <a:r>
              <a:rPr lang="el-GR" dirty="0" smtClean="0"/>
              <a:t>/</a:t>
            </a:r>
            <a:r>
              <a:rPr lang="el-GR" dirty="0" err="1" smtClean="0"/>
              <a:t>κών</a:t>
            </a:r>
            <a:r>
              <a:rPr lang="el-GR" dirty="0" smtClean="0"/>
              <a:t> – μαθητών</a:t>
            </a:r>
          </a:p>
          <a:p>
            <a:r>
              <a:rPr lang="el-GR" dirty="0" smtClean="0"/>
              <a:t>Δημοκρατική διακυβέρνηση σχολείου</a:t>
            </a:r>
          </a:p>
          <a:p>
            <a:endParaRPr lang="el-GR" dirty="0" smtClean="0"/>
          </a:p>
          <a:p>
            <a:endParaRPr lang="en-US" dirty="0"/>
          </a:p>
        </p:txBody>
      </p:sp>
    </p:spTree>
    <p:extLst>
      <p:ext uri="{BB962C8B-B14F-4D97-AF65-F5344CB8AC3E}">
        <p14:creationId xmlns:p14="http://schemas.microsoft.com/office/powerpoint/2010/main" val="2162689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1752" y="228600"/>
            <a:ext cx="8534400" cy="914400"/>
          </a:xfrm>
        </p:spPr>
        <p:txBody>
          <a:bodyPr>
            <a:normAutofit fontScale="90000"/>
          </a:bodyPr>
          <a:lstStyle/>
          <a:p>
            <a:r>
              <a:rPr lang="el-GR" b="1" dirty="0" smtClean="0"/>
              <a:t>ΕΠΙΠΤΩΣΕΙΣ ΤΗΣ ΣΒΕ </a:t>
            </a:r>
            <a:br>
              <a:rPr lang="el-GR" b="1" dirty="0" smtClean="0"/>
            </a:br>
            <a:r>
              <a:rPr lang="el-GR" b="1" dirty="0" smtClean="0"/>
              <a:t>(ΣΤΑ ΘΥΜΑΤΑ)</a:t>
            </a:r>
            <a:endParaRPr lang="en-US" b="1" dirty="0"/>
          </a:p>
        </p:txBody>
      </p:sp>
      <p:sp>
        <p:nvSpPr>
          <p:cNvPr id="3" name="Θέση περιεχομένου 2"/>
          <p:cNvSpPr>
            <a:spLocks noGrp="1"/>
          </p:cNvSpPr>
          <p:nvPr>
            <p:ph sz="quarter" idx="1"/>
          </p:nvPr>
        </p:nvSpPr>
        <p:spPr/>
        <p:txBody>
          <a:bodyPr/>
          <a:lstStyle/>
          <a:p>
            <a:r>
              <a:rPr lang="el-GR" dirty="0" smtClean="0"/>
              <a:t>Ανασφάλεια, άγχος</a:t>
            </a:r>
          </a:p>
          <a:p>
            <a:r>
              <a:rPr lang="el-GR" dirty="0" smtClean="0"/>
              <a:t>Χαμηλή αυτοεκτίμηση, μοναξιά, κατάθλιψη</a:t>
            </a:r>
          </a:p>
          <a:p>
            <a:r>
              <a:rPr lang="el-GR" dirty="0" smtClean="0"/>
              <a:t>Σοβαρές διαταραχές συμπεριφοράς</a:t>
            </a:r>
          </a:p>
          <a:p>
            <a:r>
              <a:rPr lang="el-GR" dirty="0" smtClean="0"/>
              <a:t>Αυτοκτονικός ιδεασμός</a:t>
            </a:r>
          </a:p>
          <a:p>
            <a:r>
              <a:rPr lang="el-GR" dirty="0" smtClean="0"/>
              <a:t>Μείωση σχολικής επίδοσης</a:t>
            </a:r>
          </a:p>
          <a:p>
            <a:r>
              <a:rPr lang="el-GR" dirty="0" smtClean="0"/>
              <a:t>Μαθησιακές δυσκολίες</a:t>
            </a:r>
          </a:p>
          <a:p>
            <a:r>
              <a:rPr lang="el-GR" dirty="0" smtClean="0"/>
              <a:t>Σχολική άρνηση</a:t>
            </a:r>
          </a:p>
          <a:p>
            <a:r>
              <a:rPr lang="el-GR" dirty="0" smtClean="0"/>
              <a:t>Πονοκέφαλοι, πονόκοιλοι </a:t>
            </a:r>
          </a:p>
          <a:p>
            <a:r>
              <a:rPr lang="el-GR" dirty="0" smtClean="0"/>
              <a:t>Διαταραχές ύπνου, ενούρηση</a:t>
            </a:r>
          </a:p>
          <a:p>
            <a:endParaRPr lang="en-US" dirty="0"/>
          </a:p>
        </p:txBody>
      </p:sp>
    </p:spTree>
    <p:extLst>
      <p:ext uri="{BB962C8B-B14F-4D97-AF65-F5344CB8AC3E}">
        <p14:creationId xmlns:p14="http://schemas.microsoft.com/office/powerpoint/2010/main" val="1300978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1752" y="228600"/>
            <a:ext cx="8534400" cy="914400"/>
          </a:xfrm>
        </p:spPr>
        <p:txBody>
          <a:bodyPr>
            <a:noAutofit/>
          </a:bodyPr>
          <a:lstStyle/>
          <a:p>
            <a:r>
              <a:rPr lang="el-GR" sz="3000" b="1" dirty="0">
                <a:solidFill>
                  <a:srgbClr val="A04DA3">
                    <a:shade val="75000"/>
                  </a:srgbClr>
                </a:solidFill>
              </a:rPr>
              <a:t>ΕΠΙΠΤΩΣΕΙΣ ΤΗΣ </a:t>
            </a:r>
            <a:r>
              <a:rPr lang="el-GR" sz="3000" b="1" dirty="0" smtClean="0">
                <a:solidFill>
                  <a:srgbClr val="A04DA3">
                    <a:shade val="75000"/>
                  </a:srgbClr>
                </a:solidFill>
              </a:rPr>
              <a:t>ΣΒΕ</a:t>
            </a:r>
            <a:br>
              <a:rPr lang="el-GR" sz="3000" b="1" dirty="0" smtClean="0">
                <a:solidFill>
                  <a:srgbClr val="A04DA3">
                    <a:shade val="75000"/>
                  </a:srgbClr>
                </a:solidFill>
              </a:rPr>
            </a:br>
            <a:r>
              <a:rPr lang="el-GR" sz="3000" b="1" dirty="0" smtClean="0">
                <a:solidFill>
                  <a:srgbClr val="A04DA3">
                    <a:shade val="75000"/>
                  </a:srgbClr>
                </a:solidFill>
              </a:rPr>
              <a:t>(ΣΤΟΥΣ ΘΥΤΕΣ)</a:t>
            </a:r>
            <a:endParaRPr lang="en-US" sz="3000" dirty="0"/>
          </a:p>
        </p:txBody>
      </p:sp>
      <p:sp>
        <p:nvSpPr>
          <p:cNvPr id="3" name="Θέση περιεχομένου 2"/>
          <p:cNvSpPr>
            <a:spLocks noGrp="1"/>
          </p:cNvSpPr>
          <p:nvPr>
            <p:ph sz="quarter" idx="1"/>
          </p:nvPr>
        </p:nvSpPr>
        <p:spPr/>
        <p:txBody>
          <a:bodyPr/>
          <a:lstStyle/>
          <a:p>
            <a:r>
              <a:rPr lang="el-GR" dirty="0" smtClean="0"/>
              <a:t>Αντικοινωνική /</a:t>
            </a:r>
            <a:r>
              <a:rPr lang="el-GR" dirty="0" err="1" smtClean="0"/>
              <a:t>παραβατική</a:t>
            </a:r>
            <a:r>
              <a:rPr lang="el-GR" dirty="0" smtClean="0"/>
              <a:t> συμπεριφορά</a:t>
            </a:r>
          </a:p>
          <a:p>
            <a:r>
              <a:rPr lang="el-GR" dirty="0" smtClean="0"/>
              <a:t>Εγκληματικότητα</a:t>
            </a:r>
          </a:p>
          <a:p>
            <a:r>
              <a:rPr lang="el-GR" dirty="0" smtClean="0"/>
              <a:t>Σχολική αποτυχία</a:t>
            </a:r>
          </a:p>
          <a:p>
            <a:r>
              <a:rPr lang="el-GR" dirty="0" smtClean="0"/>
              <a:t>Διακοπή σχολικής φοίτησης</a:t>
            </a:r>
          </a:p>
          <a:p>
            <a:r>
              <a:rPr lang="el-GR" dirty="0" smtClean="0"/>
              <a:t>Τάσεις φυγής από το σπίτι</a:t>
            </a:r>
          </a:p>
          <a:p>
            <a:r>
              <a:rPr lang="el-GR" dirty="0" smtClean="0"/>
              <a:t>Δυσκολίες κοινωνικής προσαρμογής</a:t>
            </a:r>
          </a:p>
          <a:p>
            <a:r>
              <a:rPr lang="el-GR" dirty="0" smtClean="0"/>
              <a:t>Κάπνισμα</a:t>
            </a:r>
          </a:p>
          <a:p>
            <a:r>
              <a:rPr lang="el-GR" dirty="0" smtClean="0"/>
              <a:t>Κατανάλωση αλκοόλ</a:t>
            </a:r>
          </a:p>
          <a:p>
            <a:r>
              <a:rPr lang="el-GR" dirty="0" smtClean="0"/>
              <a:t>Εθισμός σε ναρκωτικές ουσίες</a:t>
            </a:r>
          </a:p>
          <a:p>
            <a:endParaRPr lang="el-GR" dirty="0" smtClean="0"/>
          </a:p>
          <a:p>
            <a:endParaRPr lang="en-US" dirty="0"/>
          </a:p>
        </p:txBody>
      </p:sp>
    </p:spTree>
    <p:extLst>
      <p:ext uri="{BB962C8B-B14F-4D97-AF65-F5344CB8AC3E}">
        <p14:creationId xmlns:p14="http://schemas.microsoft.com/office/powerpoint/2010/main" val="362851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ΠΟΥ ΕΚΔΗΛΩΝΕΤΑΙ</a:t>
            </a:r>
            <a:r>
              <a:rPr lang="en-US" b="1" dirty="0" smtClean="0"/>
              <a:t>; </a:t>
            </a:r>
            <a:endParaRPr lang="en-US" b="1" dirty="0"/>
          </a:p>
        </p:txBody>
      </p:sp>
      <p:sp>
        <p:nvSpPr>
          <p:cNvPr id="3" name="Θέση περιεχομένου 2"/>
          <p:cNvSpPr>
            <a:spLocks noGrp="1"/>
          </p:cNvSpPr>
          <p:nvPr>
            <p:ph sz="quarter" idx="1"/>
          </p:nvPr>
        </p:nvSpPr>
        <p:spPr/>
        <p:txBody>
          <a:bodyPr>
            <a:normAutofit/>
          </a:bodyPr>
          <a:lstStyle/>
          <a:p>
            <a:r>
              <a:rPr lang="el-GR" sz="3200" dirty="0" smtClean="0"/>
              <a:t>Στην </a:t>
            </a:r>
            <a:r>
              <a:rPr lang="el-GR" sz="3200" dirty="0"/>
              <a:t>τάξη</a:t>
            </a:r>
          </a:p>
          <a:p>
            <a:r>
              <a:rPr lang="el-GR" sz="3200" dirty="0" smtClean="0"/>
              <a:t>Στην </a:t>
            </a:r>
            <a:r>
              <a:rPr lang="el-GR" sz="3200" dirty="0"/>
              <a:t>αυλή του </a:t>
            </a:r>
            <a:r>
              <a:rPr lang="el-GR" sz="3200" dirty="0" smtClean="0"/>
              <a:t>σχολείου</a:t>
            </a:r>
          </a:p>
          <a:p>
            <a:r>
              <a:rPr lang="el-GR" sz="3200" dirty="0" smtClean="0"/>
              <a:t>Στον διάδρομο / σκάλες του σχολείου</a:t>
            </a:r>
            <a:endParaRPr lang="el-GR" sz="3200" dirty="0"/>
          </a:p>
          <a:p>
            <a:r>
              <a:rPr lang="el-GR" sz="3200" dirty="0" smtClean="0"/>
              <a:t>Στις τουαλέτες</a:t>
            </a:r>
          </a:p>
          <a:p>
            <a:r>
              <a:rPr lang="el-GR" sz="3200" dirty="0"/>
              <a:t>Στο </a:t>
            </a:r>
            <a:r>
              <a:rPr lang="el-GR" sz="3200" dirty="0" smtClean="0"/>
              <a:t>γήπεδο / πλατεία</a:t>
            </a:r>
            <a:endParaRPr lang="el-GR" sz="3200" dirty="0"/>
          </a:p>
          <a:p>
            <a:r>
              <a:rPr lang="el-GR" sz="3200" dirty="0" smtClean="0"/>
              <a:t>Στον δρόμο </a:t>
            </a:r>
            <a:r>
              <a:rPr lang="el-GR" sz="3200" dirty="0"/>
              <a:t>προς και από το σχολείο.</a:t>
            </a:r>
            <a:endParaRPr lang="en-US" sz="3200" dirty="0"/>
          </a:p>
        </p:txBody>
      </p:sp>
    </p:spTree>
    <p:extLst>
      <p:ext uri="{BB962C8B-B14F-4D97-AF65-F5344CB8AC3E}">
        <p14:creationId xmlns:p14="http://schemas.microsoft.com/office/powerpoint/2010/main" val="1187756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1752" y="228600"/>
            <a:ext cx="8534400" cy="914400"/>
          </a:xfrm>
        </p:spPr>
        <p:txBody>
          <a:bodyPr>
            <a:noAutofit/>
          </a:bodyPr>
          <a:lstStyle/>
          <a:p>
            <a:r>
              <a:rPr lang="el-GR" sz="3000" b="1" dirty="0">
                <a:solidFill>
                  <a:srgbClr val="A04DA3">
                    <a:shade val="75000"/>
                  </a:srgbClr>
                </a:solidFill>
              </a:rPr>
              <a:t>ΕΠΙΠΤΩΣΕΙΣ ΤΗΣ ΣΒΕ</a:t>
            </a:r>
            <a:br>
              <a:rPr lang="el-GR" sz="3000" b="1" dirty="0">
                <a:solidFill>
                  <a:srgbClr val="A04DA3">
                    <a:shade val="75000"/>
                  </a:srgbClr>
                </a:solidFill>
              </a:rPr>
            </a:br>
            <a:r>
              <a:rPr lang="el-GR" sz="3000" b="1" dirty="0" smtClean="0">
                <a:solidFill>
                  <a:srgbClr val="A04DA3">
                    <a:shade val="75000"/>
                  </a:srgbClr>
                </a:solidFill>
              </a:rPr>
              <a:t>(ΣΤΟ ΣΧΟΛΕΙΟ &amp; ΣΤΗΝ ΚΟΙΝΩΝΙΑ)</a:t>
            </a:r>
            <a:endParaRPr lang="en-US" sz="3000" dirty="0"/>
          </a:p>
        </p:txBody>
      </p:sp>
      <p:sp>
        <p:nvSpPr>
          <p:cNvPr id="3" name="Θέση περιεχομένου 2"/>
          <p:cNvSpPr>
            <a:spLocks noGrp="1"/>
          </p:cNvSpPr>
          <p:nvPr>
            <p:ph sz="quarter" idx="1"/>
          </p:nvPr>
        </p:nvSpPr>
        <p:spPr/>
        <p:txBody>
          <a:bodyPr/>
          <a:lstStyle/>
          <a:p>
            <a:r>
              <a:rPr lang="el-GR" dirty="0" smtClean="0"/>
              <a:t>Αποτυχία στον γνωστικό και </a:t>
            </a:r>
            <a:r>
              <a:rPr lang="el-GR" dirty="0" err="1" smtClean="0"/>
              <a:t>κοινωνικοποιητικό</a:t>
            </a:r>
            <a:r>
              <a:rPr lang="el-GR" dirty="0" smtClean="0"/>
              <a:t> ρόλο του σχολείου</a:t>
            </a:r>
          </a:p>
          <a:p>
            <a:r>
              <a:rPr lang="el-GR" dirty="0" smtClean="0"/>
              <a:t>Μη συμβολή στην ομαλή ανάπτυξη της προσωπικότητας των μαθητών</a:t>
            </a:r>
          </a:p>
          <a:p>
            <a:r>
              <a:rPr lang="el-GR" dirty="0" smtClean="0"/>
              <a:t>Παραβίαση δικαιωμάτων παιδιών</a:t>
            </a:r>
          </a:p>
          <a:p>
            <a:r>
              <a:rPr lang="el-GR" dirty="0" smtClean="0"/>
              <a:t>Κληρονομιά επιπτώσεων στη νεότερη γενιά</a:t>
            </a:r>
          </a:p>
          <a:p>
            <a:r>
              <a:rPr lang="el-GR" dirty="0" smtClean="0"/>
              <a:t>Επίδειξη δύναμης &amp; κυριαρχίας στην κοινωνία</a:t>
            </a:r>
          </a:p>
          <a:p>
            <a:r>
              <a:rPr lang="el-GR" dirty="0" smtClean="0"/>
              <a:t>Κοινωνική ανασφάλεια, φόβος, έγκλημα</a:t>
            </a:r>
          </a:p>
          <a:p>
            <a:r>
              <a:rPr lang="el-GR" dirty="0" smtClean="0"/>
              <a:t>Κλονισμός δημοκρατικών θεμελίων της κοινωνίας</a:t>
            </a:r>
            <a:endParaRPr lang="en-US" dirty="0"/>
          </a:p>
        </p:txBody>
      </p:sp>
    </p:spTree>
    <p:extLst>
      <p:ext uri="{BB962C8B-B14F-4D97-AF65-F5344CB8AC3E}">
        <p14:creationId xmlns:p14="http://schemas.microsoft.com/office/powerpoint/2010/main" val="328785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sz="quarter" idx="1"/>
          </p:nvPr>
        </p:nvSpPr>
        <p:spPr/>
        <p:txBody>
          <a:bodyPr>
            <a:normAutofit/>
          </a:bodyPr>
          <a:lstStyle/>
          <a:p>
            <a:pPr marL="0" indent="0" algn="ctr">
              <a:buNone/>
            </a:pPr>
            <a:endParaRPr lang="el-GR" sz="4000" dirty="0" smtClean="0"/>
          </a:p>
          <a:p>
            <a:pPr marL="0" indent="0" algn="ctr">
              <a:buNone/>
            </a:pPr>
            <a:r>
              <a:rPr lang="el-GR" sz="8000" dirty="0" smtClean="0"/>
              <a:t>Σας </a:t>
            </a:r>
          </a:p>
          <a:p>
            <a:pPr marL="0" indent="0" algn="ctr">
              <a:buNone/>
            </a:pPr>
            <a:r>
              <a:rPr lang="el-GR" sz="8000" dirty="0" smtClean="0"/>
              <a:t>Ευχαριστώ</a:t>
            </a:r>
            <a:endParaRPr lang="en-US" sz="8000" dirty="0"/>
          </a:p>
        </p:txBody>
      </p:sp>
    </p:spTree>
    <p:extLst>
      <p:ext uri="{BB962C8B-B14F-4D97-AF65-F5344CB8AC3E}">
        <p14:creationId xmlns:p14="http://schemas.microsoft.com/office/powerpoint/2010/main" val="63091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1752" y="76200"/>
            <a:ext cx="8534400" cy="1066800"/>
          </a:xfrm>
        </p:spPr>
        <p:txBody>
          <a:bodyPr>
            <a:noAutofit/>
          </a:bodyPr>
          <a:lstStyle/>
          <a:p>
            <a:r>
              <a:rPr lang="el-GR" sz="3200" b="1" dirty="0" smtClean="0"/>
              <a:t>ΜΟΡΦΕΣ ΣΧΟΛΙΚΗΣ ΒΙΑΣ &amp; ΕΚΦΟΒΙΣΜΟΥ</a:t>
            </a:r>
            <a:endParaRPr lang="en-US" sz="3200" b="1" dirty="0"/>
          </a:p>
        </p:txBody>
      </p:sp>
      <p:sp>
        <p:nvSpPr>
          <p:cNvPr id="3" name="Θέση περιεχομένου 2"/>
          <p:cNvSpPr>
            <a:spLocks noGrp="1"/>
          </p:cNvSpPr>
          <p:nvPr>
            <p:ph sz="quarter" idx="1"/>
          </p:nvPr>
        </p:nvSpPr>
        <p:spPr>
          <a:xfrm>
            <a:off x="301752" y="1527048"/>
            <a:ext cx="8503920" cy="4873752"/>
          </a:xfrm>
        </p:spPr>
        <p:txBody>
          <a:bodyPr>
            <a:noAutofit/>
          </a:bodyPr>
          <a:lstStyle/>
          <a:p>
            <a:r>
              <a:rPr lang="el-GR" sz="2800" dirty="0" smtClean="0"/>
              <a:t>Λεκτική</a:t>
            </a:r>
          </a:p>
          <a:p>
            <a:r>
              <a:rPr lang="el-GR" sz="2800" dirty="0" smtClean="0"/>
              <a:t>Συναισθηματική</a:t>
            </a:r>
          </a:p>
          <a:p>
            <a:r>
              <a:rPr lang="el-GR" sz="2800" dirty="0" smtClean="0"/>
              <a:t>Ψυχολογική</a:t>
            </a:r>
          </a:p>
          <a:p>
            <a:r>
              <a:rPr lang="el-GR" sz="2800" dirty="0" smtClean="0"/>
              <a:t>Σωματική </a:t>
            </a:r>
          </a:p>
          <a:p>
            <a:r>
              <a:rPr lang="el-GR" sz="2800" dirty="0" smtClean="0"/>
              <a:t>Κοινωνική</a:t>
            </a:r>
          </a:p>
          <a:p>
            <a:r>
              <a:rPr lang="el-GR" sz="2800" dirty="0" smtClean="0"/>
              <a:t>Σεξουαλική</a:t>
            </a:r>
          </a:p>
          <a:p>
            <a:r>
              <a:rPr lang="el-GR" sz="2800" dirty="0" smtClean="0"/>
              <a:t>Ρατσιστική</a:t>
            </a:r>
          </a:p>
          <a:p>
            <a:r>
              <a:rPr lang="el-GR" sz="2800" dirty="0" smtClean="0"/>
              <a:t>Εκβιαστική</a:t>
            </a:r>
          </a:p>
          <a:p>
            <a:r>
              <a:rPr lang="el-GR" sz="2800" dirty="0" smtClean="0"/>
              <a:t>Ηλεκτρονική</a:t>
            </a:r>
            <a:endParaRPr lang="en-US" sz="2800" dirty="0"/>
          </a:p>
        </p:txBody>
      </p:sp>
    </p:spTree>
    <p:extLst>
      <p:ext uri="{BB962C8B-B14F-4D97-AF65-F5344CB8AC3E}">
        <p14:creationId xmlns:p14="http://schemas.microsoft.com/office/powerpoint/2010/main" val="2229045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ΑΛΛΗΛΕΠΙΔΡΑΣΗ ΠΑΡΑΓΟΝΤΩΝ</a:t>
            </a:r>
            <a:endParaRPr lang="en-US" b="1" dirty="0"/>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524000" y="1524000"/>
            <a:ext cx="6172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3657600" y="1905000"/>
            <a:ext cx="2002656" cy="461665"/>
          </a:xfrm>
          <a:prstGeom prst="rect">
            <a:avLst/>
          </a:prstGeom>
        </p:spPr>
        <p:txBody>
          <a:bodyPr wrap="square">
            <a:spAutoFit/>
          </a:bodyPr>
          <a:lstStyle/>
          <a:p>
            <a:r>
              <a:rPr lang="el-GR" sz="2400" b="1" dirty="0" smtClean="0"/>
              <a:t>Πολιτισμός</a:t>
            </a:r>
            <a:endParaRPr lang="en-US" sz="2400" b="1" dirty="0"/>
          </a:p>
        </p:txBody>
      </p:sp>
      <p:sp>
        <p:nvSpPr>
          <p:cNvPr id="5" name="Ορθογώνιο 4"/>
          <p:cNvSpPr/>
          <p:nvPr/>
        </p:nvSpPr>
        <p:spPr>
          <a:xfrm>
            <a:off x="3657600" y="2807732"/>
            <a:ext cx="1881456" cy="461665"/>
          </a:xfrm>
          <a:prstGeom prst="rect">
            <a:avLst/>
          </a:prstGeom>
        </p:spPr>
        <p:txBody>
          <a:bodyPr wrap="square">
            <a:spAutoFit/>
          </a:bodyPr>
          <a:lstStyle/>
          <a:p>
            <a:r>
              <a:rPr lang="el-GR" sz="2400" b="1" dirty="0" smtClean="0"/>
              <a:t>Κοινότητα</a:t>
            </a:r>
            <a:endParaRPr lang="en-US" sz="2400" b="1" dirty="0"/>
          </a:p>
        </p:txBody>
      </p:sp>
      <p:sp>
        <p:nvSpPr>
          <p:cNvPr id="7" name="Ορθογώνιο 6"/>
          <p:cNvSpPr/>
          <p:nvPr/>
        </p:nvSpPr>
        <p:spPr>
          <a:xfrm>
            <a:off x="3915981" y="3429000"/>
            <a:ext cx="1396536" cy="461665"/>
          </a:xfrm>
          <a:prstGeom prst="rect">
            <a:avLst/>
          </a:prstGeom>
        </p:spPr>
        <p:txBody>
          <a:bodyPr wrap="square">
            <a:spAutoFit/>
          </a:bodyPr>
          <a:lstStyle/>
          <a:p>
            <a:r>
              <a:rPr lang="el-GR" sz="2400" b="1" dirty="0" smtClean="0"/>
              <a:t>Σχολείο</a:t>
            </a:r>
            <a:endParaRPr lang="en-US" sz="2400" b="1" dirty="0"/>
          </a:p>
        </p:txBody>
      </p:sp>
      <p:sp>
        <p:nvSpPr>
          <p:cNvPr id="8" name="Ορθογώνιο 7"/>
          <p:cNvSpPr/>
          <p:nvPr/>
        </p:nvSpPr>
        <p:spPr>
          <a:xfrm>
            <a:off x="3622965" y="4105687"/>
            <a:ext cx="2094478" cy="461665"/>
          </a:xfrm>
          <a:prstGeom prst="rect">
            <a:avLst/>
          </a:prstGeom>
        </p:spPr>
        <p:txBody>
          <a:bodyPr wrap="square">
            <a:spAutoFit/>
          </a:bodyPr>
          <a:lstStyle/>
          <a:p>
            <a:r>
              <a:rPr lang="el-GR" sz="2400" b="1" dirty="0" smtClean="0"/>
              <a:t>Οικογένεια</a:t>
            </a:r>
            <a:endParaRPr lang="en-US" b="1" dirty="0"/>
          </a:p>
        </p:txBody>
      </p:sp>
      <p:sp>
        <p:nvSpPr>
          <p:cNvPr id="9" name="Ορθογώνιο 8"/>
          <p:cNvSpPr/>
          <p:nvPr/>
        </p:nvSpPr>
        <p:spPr>
          <a:xfrm>
            <a:off x="3622964" y="4874567"/>
            <a:ext cx="1909795" cy="461665"/>
          </a:xfrm>
          <a:prstGeom prst="rect">
            <a:avLst/>
          </a:prstGeom>
        </p:spPr>
        <p:txBody>
          <a:bodyPr wrap="square">
            <a:spAutoFit/>
          </a:bodyPr>
          <a:lstStyle/>
          <a:p>
            <a:r>
              <a:rPr lang="el-GR" sz="2400" b="1" dirty="0" smtClean="0"/>
              <a:t>Ο μαθητής</a:t>
            </a:r>
            <a:endParaRPr lang="en-US" sz="2400" b="1" dirty="0"/>
          </a:p>
        </p:txBody>
      </p:sp>
    </p:spTree>
    <p:extLst>
      <p:ext uri="{BB962C8B-B14F-4D97-AF65-F5344CB8AC3E}">
        <p14:creationId xmlns:p14="http://schemas.microsoft.com/office/powerpoint/2010/main" val="2549049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ΔΙΑΣΤΑΣΕΙΣ ΤΟΥ ΦΑΙΝΟΜΕΝΟΥ</a:t>
            </a:r>
            <a:endParaRPr lang="en-US" b="1" dirty="0"/>
          </a:p>
        </p:txBody>
      </p:sp>
      <p:sp>
        <p:nvSpPr>
          <p:cNvPr id="3" name="Θέση περιεχομένου 2"/>
          <p:cNvSpPr>
            <a:spLocks noGrp="1"/>
          </p:cNvSpPr>
          <p:nvPr>
            <p:ph sz="quarter" idx="1"/>
          </p:nvPr>
        </p:nvSpPr>
        <p:spPr/>
        <p:txBody>
          <a:bodyPr/>
          <a:lstStyle/>
          <a:p>
            <a:pPr marL="0" indent="0" algn="ctr">
              <a:buNone/>
            </a:pPr>
            <a:r>
              <a:rPr lang="el-GR" sz="3200" dirty="0" smtClean="0"/>
              <a:t>Στο θύμα ή / και στον θύτη</a:t>
            </a:r>
            <a:r>
              <a:rPr lang="en-US" sz="3200" dirty="0" smtClean="0"/>
              <a:t>:</a:t>
            </a:r>
            <a:endParaRPr lang="el-GR" sz="3200" dirty="0" smtClean="0"/>
          </a:p>
          <a:p>
            <a:pPr marL="0" indent="0">
              <a:buNone/>
            </a:pPr>
            <a:endParaRPr lang="el-GR" sz="3200" dirty="0" smtClean="0"/>
          </a:p>
          <a:p>
            <a:r>
              <a:rPr lang="el-GR" sz="3200" dirty="0" smtClean="0"/>
              <a:t>Νομικές</a:t>
            </a:r>
          </a:p>
          <a:p>
            <a:r>
              <a:rPr lang="el-GR" sz="3200" dirty="0" smtClean="0"/>
              <a:t>Ψυχολογικές / Συναισθηματικές</a:t>
            </a:r>
          </a:p>
          <a:p>
            <a:r>
              <a:rPr lang="el-GR" sz="3200" dirty="0" smtClean="0"/>
              <a:t>Παιδαγωγικές / Γνωστικές</a:t>
            </a:r>
          </a:p>
          <a:p>
            <a:r>
              <a:rPr lang="el-GR" sz="3200" dirty="0" smtClean="0"/>
              <a:t>Κοινωνικές</a:t>
            </a:r>
          </a:p>
          <a:p>
            <a:endParaRPr lang="en-US" dirty="0"/>
          </a:p>
        </p:txBody>
      </p:sp>
    </p:spTree>
    <p:extLst>
      <p:ext uri="{BB962C8B-B14F-4D97-AF65-F5344CB8AC3E}">
        <p14:creationId xmlns:p14="http://schemas.microsoft.com/office/powerpoint/2010/main" val="1291769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ΕΠΙΘΕΤΙΚΟΤΗΤΑ</a:t>
            </a:r>
            <a:endParaRPr lang="en-US" b="1" dirty="0"/>
          </a:p>
        </p:txBody>
      </p:sp>
      <p:sp>
        <p:nvSpPr>
          <p:cNvPr id="3" name="Θέση περιεχομένου 2"/>
          <p:cNvSpPr>
            <a:spLocks noGrp="1"/>
          </p:cNvSpPr>
          <p:nvPr>
            <p:ph sz="quarter" idx="1"/>
          </p:nvPr>
        </p:nvSpPr>
        <p:spPr>
          <a:xfrm>
            <a:off x="301752" y="1527048"/>
            <a:ext cx="8503920" cy="4721352"/>
          </a:xfrm>
        </p:spPr>
        <p:txBody>
          <a:bodyPr>
            <a:noAutofit/>
          </a:bodyPr>
          <a:lstStyle/>
          <a:p>
            <a:pPr marL="0" indent="0" algn="ctr">
              <a:buNone/>
            </a:pPr>
            <a:r>
              <a:rPr lang="el-GR" sz="2800" dirty="0" smtClean="0"/>
              <a:t>1.   </a:t>
            </a:r>
            <a:r>
              <a:rPr lang="el-GR" sz="2800" u="sng" dirty="0" smtClean="0"/>
              <a:t>Η </a:t>
            </a:r>
            <a:r>
              <a:rPr lang="el-GR" sz="2800" u="sng" dirty="0"/>
              <a:t>επιθετικότητα ως ιδιότητα της ανθρώπινης </a:t>
            </a:r>
            <a:r>
              <a:rPr lang="el-GR" sz="2800" u="sng" dirty="0" smtClean="0"/>
              <a:t>φύσης</a:t>
            </a:r>
            <a:r>
              <a:rPr lang="en-US" sz="2800" u="sng" dirty="0" smtClean="0"/>
              <a:t>:</a:t>
            </a:r>
            <a:endParaRPr lang="el-GR" sz="2800" u="sng" dirty="0" smtClean="0"/>
          </a:p>
          <a:p>
            <a:pPr marL="0" indent="0">
              <a:buNone/>
            </a:pPr>
            <a:r>
              <a:rPr lang="el-GR" sz="2800" dirty="0" smtClean="0"/>
              <a:t>  Δεν </a:t>
            </a:r>
            <a:r>
              <a:rPr lang="el-GR" sz="2800" dirty="0"/>
              <a:t>ενέχει μόνο αρνητικά στοιχεία, αλλά και </a:t>
            </a:r>
            <a:r>
              <a:rPr lang="el-GR" sz="2800" dirty="0" smtClean="0"/>
              <a:t>θετικά</a:t>
            </a:r>
          </a:p>
          <a:p>
            <a:pPr marL="0" indent="0">
              <a:buNone/>
            </a:pPr>
            <a:endParaRPr lang="el-GR" sz="2800" u="sng" dirty="0"/>
          </a:p>
          <a:p>
            <a:pPr marL="0" indent="0">
              <a:buNone/>
            </a:pPr>
            <a:r>
              <a:rPr lang="el-GR" sz="2800" dirty="0" smtClean="0"/>
              <a:t>    2.   </a:t>
            </a:r>
            <a:r>
              <a:rPr lang="el-GR" sz="2800" u="sng" dirty="0" smtClean="0"/>
              <a:t>Η </a:t>
            </a:r>
            <a:r>
              <a:rPr lang="el-GR" sz="2800" u="sng" dirty="0"/>
              <a:t>επιθετικότητα ως αποτέλεσμα κοινωνικών </a:t>
            </a:r>
            <a:r>
              <a:rPr lang="el-GR" sz="2800" u="sng" dirty="0" smtClean="0"/>
              <a:t>παρεμβάσεων</a:t>
            </a:r>
            <a:r>
              <a:rPr lang="en-US" sz="2800" u="sng" dirty="0" smtClean="0"/>
              <a:t>:</a:t>
            </a:r>
            <a:endParaRPr lang="el-GR" sz="2800" u="sng" dirty="0" smtClean="0"/>
          </a:p>
          <a:p>
            <a:pPr marL="0" indent="0">
              <a:buNone/>
            </a:pPr>
            <a:r>
              <a:rPr lang="el-GR" sz="2800" dirty="0" smtClean="0"/>
              <a:t>«Εχθρική επιθετικότητα», </a:t>
            </a:r>
            <a:r>
              <a:rPr lang="el-GR" sz="2800" dirty="0"/>
              <a:t>όπου ο δράστης έχει την </a:t>
            </a:r>
            <a:r>
              <a:rPr lang="el-GR" sz="2800" dirty="0" smtClean="0"/>
              <a:t>    πρόθεση </a:t>
            </a:r>
            <a:r>
              <a:rPr lang="el-GR" sz="2800" dirty="0"/>
              <a:t>να βλάψει σε επίπεδο φυσικό ή ψυχολογικό </a:t>
            </a:r>
            <a:r>
              <a:rPr lang="el-GR" sz="2800" dirty="0" smtClean="0"/>
              <a:t>  άλλα </a:t>
            </a:r>
            <a:r>
              <a:rPr lang="el-GR" sz="2800" dirty="0"/>
              <a:t>άτομα</a:t>
            </a:r>
            <a:endParaRPr lang="en-US" sz="2800" dirty="0"/>
          </a:p>
        </p:txBody>
      </p:sp>
    </p:spTree>
    <p:extLst>
      <p:ext uri="{BB962C8B-B14F-4D97-AF65-F5344CB8AC3E}">
        <p14:creationId xmlns:p14="http://schemas.microsoft.com/office/powerpoint/2010/main" val="1003155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ΚΡΙΤΗΡΙΑ ΕΠΙΘΕΤΙΚΟΤΗΤΑΣ</a:t>
            </a:r>
            <a:endParaRPr lang="en-US" b="1" dirty="0"/>
          </a:p>
        </p:txBody>
      </p:sp>
      <p:sp>
        <p:nvSpPr>
          <p:cNvPr id="3" name="Θέση περιεχομένου 2"/>
          <p:cNvSpPr>
            <a:spLocks noGrp="1"/>
          </p:cNvSpPr>
          <p:nvPr>
            <p:ph sz="quarter" idx="1"/>
          </p:nvPr>
        </p:nvSpPr>
        <p:spPr/>
        <p:txBody>
          <a:bodyPr>
            <a:normAutofit/>
          </a:bodyPr>
          <a:lstStyle/>
          <a:p>
            <a:r>
              <a:rPr lang="el-GR" sz="3200" dirty="0" smtClean="0"/>
              <a:t>Ένταση </a:t>
            </a:r>
          </a:p>
          <a:p>
            <a:r>
              <a:rPr lang="el-GR" sz="3200" dirty="0" smtClean="0"/>
              <a:t>Συνέπειες</a:t>
            </a:r>
          </a:p>
          <a:p>
            <a:r>
              <a:rPr lang="el-GR" sz="3200" dirty="0" smtClean="0"/>
              <a:t>Διάρκεια</a:t>
            </a:r>
          </a:p>
          <a:p>
            <a:r>
              <a:rPr lang="el-GR" sz="3200" dirty="0" smtClean="0"/>
              <a:t>Συχνότητα</a:t>
            </a:r>
          </a:p>
          <a:p>
            <a:r>
              <a:rPr lang="el-GR" sz="3200" dirty="0" smtClean="0"/>
              <a:t>Σκοπιμότητα / Πρόθεση</a:t>
            </a:r>
            <a:endParaRPr lang="en-US" sz="3200" dirty="0"/>
          </a:p>
        </p:txBody>
      </p:sp>
    </p:spTree>
    <p:extLst>
      <p:ext uri="{BB962C8B-B14F-4D97-AF65-F5344CB8AC3E}">
        <p14:creationId xmlns:p14="http://schemas.microsoft.com/office/powerpoint/2010/main" val="2214789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ΜΕΤΑΒΑΣΗ ΣΤΗΝ ΕΦΗΒΕΙΑ</a:t>
            </a:r>
            <a:endParaRPr lang="en-US" b="1" dirty="0"/>
          </a:p>
        </p:txBody>
      </p:sp>
      <p:sp>
        <p:nvSpPr>
          <p:cNvPr id="3" name="Θέση περιεχομένου 2"/>
          <p:cNvSpPr>
            <a:spLocks noGrp="1"/>
          </p:cNvSpPr>
          <p:nvPr>
            <p:ph sz="quarter" idx="1"/>
          </p:nvPr>
        </p:nvSpPr>
        <p:spPr>
          <a:xfrm>
            <a:off x="301752" y="1527048"/>
            <a:ext cx="8503920" cy="5026152"/>
          </a:xfrm>
        </p:spPr>
        <p:txBody>
          <a:bodyPr/>
          <a:lstStyle/>
          <a:p>
            <a:r>
              <a:rPr lang="el-GR" dirty="0" smtClean="0"/>
              <a:t>Βιολογικές Αλλαγές</a:t>
            </a:r>
          </a:p>
          <a:p>
            <a:r>
              <a:rPr lang="el-GR" dirty="0" smtClean="0"/>
              <a:t>Αλλαγή Σχολικού Περιβάλλοντος  </a:t>
            </a:r>
          </a:p>
          <a:p>
            <a:r>
              <a:rPr lang="el-GR" dirty="0" smtClean="0"/>
              <a:t>Συνειδητοποίηση Κοινωνικών Νορμών </a:t>
            </a:r>
          </a:p>
          <a:p>
            <a:r>
              <a:rPr lang="el-GR" dirty="0"/>
              <a:t>Αντίδραση σε Κοινωνικές </a:t>
            </a:r>
            <a:r>
              <a:rPr lang="el-GR" dirty="0" smtClean="0"/>
              <a:t>Απαιτήσεις</a:t>
            </a:r>
          </a:p>
          <a:p>
            <a:r>
              <a:rPr lang="el-GR" dirty="0" smtClean="0"/>
              <a:t>Αμφισβήτηση Γονικής Εξουσίας</a:t>
            </a:r>
          </a:p>
          <a:p>
            <a:r>
              <a:rPr lang="el-GR" dirty="0" smtClean="0"/>
              <a:t>Απόρριψη </a:t>
            </a:r>
            <a:r>
              <a:rPr lang="el-GR" dirty="0" err="1" smtClean="0"/>
              <a:t>Αξιακού</a:t>
            </a:r>
            <a:r>
              <a:rPr lang="el-GR" dirty="0" smtClean="0"/>
              <a:t> Συστήματος Ενηλίκων</a:t>
            </a:r>
          </a:p>
          <a:p>
            <a:r>
              <a:rPr lang="el-GR" dirty="0" smtClean="0"/>
              <a:t>Έντονες Τάσεις Ανεξαρτητοποίησης </a:t>
            </a:r>
          </a:p>
          <a:p>
            <a:r>
              <a:rPr lang="el-GR" dirty="0" smtClean="0"/>
              <a:t>Διαμόρφωση </a:t>
            </a:r>
            <a:r>
              <a:rPr lang="el-GR" dirty="0"/>
              <a:t>Προσωπικότητας </a:t>
            </a:r>
            <a:endParaRPr lang="el-GR" dirty="0" smtClean="0"/>
          </a:p>
          <a:p>
            <a:r>
              <a:rPr lang="el-GR" dirty="0" smtClean="0"/>
              <a:t>Μίμηση Συνομηλίκων / Ηγετικών εφήβων</a:t>
            </a:r>
            <a:endParaRPr lang="en-US" dirty="0" smtClean="0"/>
          </a:p>
          <a:p>
            <a:r>
              <a:rPr lang="el-GR" dirty="0" smtClean="0"/>
              <a:t>Ένταξη σε ομάδα «φίλων»</a:t>
            </a:r>
          </a:p>
          <a:p>
            <a:pPr marL="0" indent="0">
              <a:buNone/>
            </a:pPr>
            <a:endParaRPr lang="el-GR" dirty="0" smtClean="0"/>
          </a:p>
          <a:p>
            <a:pPr marL="0" indent="0">
              <a:buNone/>
            </a:pPr>
            <a:endParaRPr lang="en-US" dirty="0"/>
          </a:p>
        </p:txBody>
      </p:sp>
    </p:spTree>
    <p:extLst>
      <p:ext uri="{BB962C8B-B14F-4D97-AF65-F5344CB8AC3E}">
        <p14:creationId xmlns:p14="http://schemas.microsoft.com/office/powerpoint/2010/main" val="17139735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552</TotalTime>
  <Words>1198</Words>
  <Application>Microsoft Office PowerPoint</Application>
  <PresentationFormat>Προβολή στην οθόνη (4:3)</PresentationFormat>
  <Paragraphs>238</Paragraphs>
  <Slides>31</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Δημοτικός</vt:lpstr>
      <vt:lpstr>Παρουσίαση του PowerPoint</vt:lpstr>
      <vt:lpstr>ΣΧΟΛΙΚΗ ΒΙΑ ΚΑΙ ΕΚΦΟΒΙΣΜΟΣ</vt:lpstr>
      <vt:lpstr>ΠΟΥ ΕΚΔΗΛΩΝΕΤΑΙ; </vt:lpstr>
      <vt:lpstr>ΜΟΡΦΕΣ ΣΧΟΛΙΚΗΣ ΒΙΑΣ &amp; ΕΚΦΟΒΙΣΜΟΥ</vt:lpstr>
      <vt:lpstr>ΑΛΛΗΛΕΠΙΔΡΑΣΗ ΠΑΡΑΓΟΝΤΩΝ</vt:lpstr>
      <vt:lpstr>ΔΙΑΣΤΑΣΕΙΣ ΤΟΥ ΦΑΙΝΟΜΕΝΟΥ</vt:lpstr>
      <vt:lpstr>ΕΠΙΘΕΤΙΚΟΤΗΤΑ</vt:lpstr>
      <vt:lpstr>ΚΡΙΤΗΡΙΑ ΕΠΙΘΕΤΙΚΟΤΗΤΑΣ</vt:lpstr>
      <vt:lpstr>ΜΕΤΑΒΑΣΗ ΣΤΗΝ ΕΦΗΒΕΙΑ</vt:lpstr>
      <vt:lpstr>ΠΑΙΔΙΚΗ ΕΠΙΘΕΤΙΚΟΤΗΤΑ</vt:lpstr>
      <vt:lpstr>Η ΟΙΚΟΓΕΝΕΙΑ</vt:lpstr>
      <vt:lpstr>ΣΧΕΣΕΙΣ ΜΕΤΑΞΥ ΓΟΝΙΩΝ &amp; ΠΑΙΔΙΩΝ (1)</vt:lpstr>
      <vt:lpstr>ΣΧΕΣΕΙΣ ΜΕΤΑΞΥ ΓΟΝΙΩΝ &amp; ΠΑΙΔΙΩΝ (2)</vt:lpstr>
      <vt:lpstr>ΣΧΕΣΕΙΣ ΜΕΤΑΞΥ ΣΥΖΥΓΩΝ</vt:lpstr>
      <vt:lpstr>ΤΟ ΣΧΟΛΕΙΟ (1)</vt:lpstr>
      <vt:lpstr>ΤΟ ΣΧΟΛΕΙΟ (2) </vt:lpstr>
      <vt:lpstr>Η ΚΟΙΝΩΝΙΑ</vt:lpstr>
      <vt:lpstr>ΠΟΣΟΣΤΑ ΘΥΜΑΤΟΠΟΙΗΣΗΣ</vt:lpstr>
      <vt:lpstr>ΤΟΠΟΙ ΔΙΕΞΑΓΩΓΗΣ ΣΒΕ</vt:lpstr>
      <vt:lpstr>ΑΓΟΡΙΑ ή ΚΟΡΙΤΣΙΑ; </vt:lpstr>
      <vt:lpstr>ΜΟΡΦΕΣ ΣΧΟΛΙΚΟΥ ΕΚΦΟΒΙΣΜΟΥ</vt:lpstr>
      <vt:lpstr>ΑΠΟΨΕΙΣ ΓΟΝΕΩΝ</vt:lpstr>
      <vt:lpstr>ΜΕΤΡΑ ΠΡΟΛΗΨΗΣ ΤΗΣ ΣΒΕ  (ΑΠΟ ΤΟ ΣΧΟΛΕΙΟ)</vt:lpstr>
      <vt:lpstr>ΜΕΤΡΑ ΠΡΟΛΗΨΗΣ ΤΗΣ ΣΒΕ (ΑΠΌ ΤΗΝ ΟΙΚΟΓΕΝΕΙΑ)</vt:lpstr>
      <vt:lpstr>ΜΕΤΡΑ ΑΝΤΙΜΕΤΩΠΙΣΗΣ ΤΗΣ ΣΒΕ  (ΑΠΟ ΤΟ ΣΧΟΛΕΙΟ)</vt:lpstr>
      <vt:lpstr>ΜΕΤΡΑ ΑΝΤΙΜΕΤΩΠΙΣΗΣ ΤΗΣ ΣΒΕ  (ΑΠΟ ΤΗΝ ΟΙΚΟΓΕΝΕΙΑ)</vt:lpstr>
      <vt:lpstr>ΚΑΛΕΣ ΠΡΑΚΤΙΚΕΣ</vt:lpstr>
      <vt:lpstr>ΕΠΙΠΤΩΣΕΙΣ ΤΗΣ ΣΒΕ  (ΣΤΑ ΘΥΜΑΤΑ)</vt:lpstr>
      <vt:lpstr>ΕΠΙΠΤΩΣΕΙΣ ΤΗΣ ΣΒΕ (ΣΤΟΥΣ ΘΥΤΕΣ)</vt:lpstr>
      <vt:lpstr>ΕΠΙΠΤΩΣΕΙΣ ΤΗΣ ΣΒΕ (ΣΤΟ ΣΧΟΛΕΙΟ &amp; ΣΤΗΝ ΚΟΙΝΩΝΙΑ)</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ΣΧΟΛΙΚΗ ΒΙΑ ΚΑΙ ΕΚΦΟΒΙΣΜΟΣ</dc:title>
  <dc:creator>ilias1sel</dc:creator>
  <cp:lastModifiedBy>ilias1sel</cp:lastModifiedBy>
  <cp:revision>71</cp:revision>
  <dcterms:created xsi:type="dcterms:W3CDTF">2015-10-14T15:40:47Z</dcterms:created>
  <dcterms:modified xsi:type="dcterms:W3CDTF">2015-11-24T16:01:21Z</dcterms:modified>
</cp:coreProperties>
</file>